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handoutMasterIdLst>
    <p:handoutMasterId r:id="rId102"/>
  </p:handoutMasterIdLst>
  <p:sldIdLst>
    <p:sldId id="256" r:id="rId2"/>
    <p:sldId id="391" r:id="rId3"/>
    <p:sldId id="392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91" r:id="rId30"/>
    <p:sldId id="287" r:id="rId31"/>
    <p:sldId id="317" r:id="rId32"/>
    <p:sldId id="318" r:id="rId33"/>
    <p:sldId id="319" r:id="rId34"/>
    <p:sldId id="320" r:id="rId35"/>
    <p:sldId id="321" r:id="rId36"/>
    <p:sldId id="322" r:id="rId37"/>
    <p:sldId id="323" r:id="rId38"/>
    <p:sldId id="324" r:id="rId39"/>
    <p:sldId id="325" r:id="rId40"/>
    <p:sldId id="326" r:id="rId41"/>
    <p:sldId id="327" r:id="rId42"/>
    <p:sldId id="328" r:id="rId43"/>
    <p:sldId id="329" r:id="rId44"/>
    <p:sldId id="330" r:id="rId45"/>
    <p:sldId id="331" r:id="rId46"/>
    <p:sldId id="332" r:id="rId47"/>
    <p:sldId id="333" r:id="rId48"/>
    <p:sldId id="334" r:id="rId49"/>
    <p:sldId id="335" r:id="rId50"/>
    <p:sldId id="336" r:id="rId51"/>
    <p:sldId id="337" r:id="rId52"/>
    <p:sldId id="338" r:id="rId53"/>
    <p:sldId id="339" r:id="rId54"/>
    <p:sldId id="340" r:id="rId55"/>
    <p:sldId id="341" r:id="rId56"/>
    <p:sldId id="342" r:id="rId57"/>
    <p:sldId id="343" r:id="rId58"/>
    <p:sldId id="344" r:id="rId59"/>
    <p:sldId id="346" r:id="rId60"/>
    <p:sldId id="347" r:id="rId61"/>
    <p:sldId id="348" r:id="rId62"/>
    <p:sldId id="349" r:id="rId63"/>
    <p:sldId id="350" r:id="rId64"/>
    <p:sldId id="351" r:id="rId65"/>
    <p:sldId id="352" r:id="rId66"/>
    <p:sldId id="353" r:id="rId67"/>
    <p:sldId id="354" r:id="rId68"/>
    <p:sldId id="355" r:id="rId69"/>
    <p:sldId id="356" r:id="rId70"/>
    <p:sldId id="357" r:id="rId71"/>
    <p:sldId id="358" r:id="rId72"/>
    <p:sldId id="359" r:id="rId73"/>
    <p:sldId id="360" r:id="rId74"/>
    <p:sldId id="361" r:id="rId75"/>
    <p:sldId id="362" r:id="rId76"/>
    <p:sldId id="363" r:id="rId77"/>
    <p:sldId id="364" r:id="rId78"/>
    <p:sldId id="365" r:id="rId79"/>
    <p:sldId id="366" r:id="rId80"/>
    <p:sldId id="367" r:id="rId81"/>
    <p:sldId id="368" r:id="rId82"/>
    <p:sldId id="369" r:id="rId83"/>
    <p:sldId id="370" r:id="rId84"/>
    <p:sldId id="372" r:id="rId85"/>
    <p:sldId id="373" r:id="rId86"/>
    <p:sldId id="374" r:id="rId87"/>
    <p:sldId id="375" r:id="rId88"/>
    <p:sldId id="376" r:id="rId89"/>
    <p:sldId id="377" r:id="rId90"/>
    <p:sldId id="378" r:id="rId91"/>
    <p:sldId id="379" r:id="rId92"/>
    <p:sldId id="380" r:id="rId93"/>
    <p:sldId id="383" r:id="rId94"/>
    <p:sldId id="384" r:id="rId95"/>
    <p:sldId id="385" r:id="rId96"/>
    <p:sldId id="386" r:id="rId97"/>
    <p:sldId id="387" r:id="rId98"/>
    <p:sldId id="388" r:id="rId99"/>
    <p:sldId id="389" r:id="rId100"/>
    <p:sldId id="390" r:id="rId101"/>
  </p:sldIdLst>
  <p:sldSz cx="10693400" cy="7562850"/>
  <p:notesSz cx="6858000" cy="9144000"/>
  <p:kinsoku lang="zh-TW" invalStChars="" invalEndChars="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4853"/>
    <a:srgbClr val="F4473C"/>
    <a:srgbClr val="FFFFFF"/>
    <a:srgbClr val="5A5A66"/>
    <a:srgbClr val="2A7AAF"/>
    <a:srgbClr val="2073AF"/>
    <a:srgbClr val="4584B0"/>
    <a:srgbClr val="4084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26" autoAdjust="0"/>
    <p:restoredTop sz="96353" autoAdjust="0"/>
  </p:normalViewPr>
  <p:slideViewPr>
    <p:cSldViewPr snapToGrid="0">
      <p:cViewPr varScale="1">
        <p:scale>
          <a:sx n="96" d="100"/>
          <a:sy n="96" d="100"/>
        </p:scale>
        <p:origin x="1482" y="96"/>
      </p:cViewPr>
      <p:guideLst/>
    </p:cSldViewPr>
  </p:slideViewPr>
  <p:outlineViewPr>
    <p:cViewPr>
      <p:scale>
        <a:sx n="33" d="100"/>
        <a:sy n="33" d="100"/>
      </p:scale>
      <p:origin x="0" y="-1539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  <p:sld r:id="rId46" collapse="1"/>
      <p:sld r:id="rId47" collapse="1"/>
      <p:sld r:id="rId48" collapse="1"/>
      <p:sld r:id="rId49" collapse="1"/>
      <p:sld r:id="rId50" collapse="1"/>
      <p:sld r:id="rId51" collapse="1"/>
      <p:sld r:id="rId52" collapse="1"/>
      <p:sld r:id="rId53" collapse="1"/>
      <p:sld r:id="rId54" collapse="1"/>
      <p:sld r:id="rId55" collapse="1"/>
      <p:sld r:id="rId56" collapse="1"/>
      <p:sld r:id="rId57" collapse="1"/>
      <p:sld r:id="rId58" collapse="1"/>
      <p:sld r:id="rId59" collapse="1"/>
      <p:sld r:id="rId60" collapse="1"/>
      <p:sld r:id="rId61" collapse="1"/>
      <p:sld r:id="rId62" collapse="1"/>
      <p:sld r:id="rId63" collapse="1"/>
      <p:sld r:id="rId64" collapse="1"/>
      <p:sld r:id="rId65" collapse="1"/>
      <p:sld r:id="rId66" collapse="1"/>
      <p:sld r:id="rId67" collapse="1"/>
      <p:sld r:id="rId68" collapse="1"/>
      <p:sld r:id="rId69" collapse="1"/>
      <p:sld r:id="rId70" collapse="1"/>
      <p:sld r:id="rId71" collapse="1"/>
      <p:sld r:id="rId72" collapse="1"/>
      <p:sld r:id="rId73" collapse="1"/>
      <p:sld r:id="rId74" collapse="1"/>
      <p:sld r:id="rId75" collapse="1"/>
      <p:sld r:id="rId76" collapse="1"/>
      <p:sld r:id="rId77" collapse="1"/>
      <p:sld r:id="rId78" collapse="1"/>
      <p:sld r:id="rId79" collapse="1"/>
      <p:sld r:id="rId80" collapse="1"/>
      <p:sld r:id="rId81" collapse="1"/>
      <p:sld r:id="rId82" collapse="1"/>
      <p:sld r:id="rId83" collapse="1"/>
      <p:sld r:id="rId84" collapse="1"/>
      <p:sld r:id="rId85" collapse="1"/>
      <p:sld r:id="rId86" collapse="1"/>
      <p:sld r:id="rId87" collapse="1"/>
      <p:sld r:id="rId88" collapse="1"/>
      <p:sld r:id="rId89" collapse="1"/>
      <p:sld r:id="rId90" collapse="1"/>
      <p:sld r:id="rId91" collapse="1"/>
      <p:sld r:id="rId92" collapse="1"/>
      <p:sld r:id="rId93" collapse="1"/>
      <p:sld r:id="rId94" collapse="1"/>
      <p:sld r:id="rId95" collapse="1"/>
      <p:sld r:id="rId96" collapse="1"/>
      <p:sld r:id="rId97" collapse="1"/>
      <p:sld r:id="rId98" collapse="1"/>
    </p:sldLst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116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_rels/viewProps.xml.rels><?xml version="1.0" encoding="UTF-8" standalone="yes"?>
<Relationships xmlns="http://schemas.openxmlformats.org/package/2006/relationships"><Relationship Id="rId26" Type="http://schemas.openxmlformats.org/officeDocument/2006/relationships/slide" Target="slides/slide28.xml"/><Relationship Id="rId21" Type="http://schemas.openxmlformats.org/officeDocument/2006/relationships/slide" Target="slides/slide23.xml"/><Relationship Id="rId42" Type="http://schemas.openxmlformats.org/officeDocument/2006/relationships/slide" Target="slides/slide44.xml"/><Relationship Id="rId47" Type="http://schemas.openxmlformats.org/officeDocument/2006/relationships/slide" Target="slides/slide49.xml"/><Relationship Id="rId63" Type="http://schemas.openxmlformats.org/officeDocument/2006/relationships/slide" Target="slides/slide65.xml"/><Relationship Id="rId68" Type="http://schemas.openxmlformats.org/officeDocument/2006/relationships/slide" Target="slides/slide70.xml"/><Relationship Id="rId84" Type="http://schemas.openxmlformats.org/officeDocument/2006/relationships/slide" Target="slides/slide86.xml"/><Relationship Id="rId89" Type="http://schemas.openxmlformats.org/officeDocument/2006/relationships/slide" Target="slides/slide91.xml"/><Relationship Id="rId16" Type="http://schemas.openxmlformats.org/officeDocument/2006/relationships/slide" Target="slides/slide18.xml"/><Relationship Id="rId11" Type="http://schemas.openxmlformats.org/officeDocument/2006/relationships/slide" Target="slides/slide13.xml"/><Relationship Id="rId32" Type="http://schemas.openxmlformats.org/officeDocument/2006/relationships/slide" Target="slides/slide34.xml"/><Relationship Id="rId37" Type="http://schemas.openxmlformats.org/officeDocument/2006/relationships/slide" Target="slides/slide39.xml"/><Relationship Id="rId53" Type="http://schemas.openxmlformats.org/officeDocument/2006/relationships/slide" Target="slides/slide55.xml"/><Relationship Id="rId58" Type="http://schemas.openxmlformats.org/officeDocument/2006/relationships/slide" Target="slides/slide60.xml"/><Relationship Id="rId74" Type="http://schemas.openxmlformats.org/officeDocument/2006/relationships/slide" Target="slides/slide76.xml"/><Relationship Id="rId79" Type="http://schemas.openxmlformats.org/officeDocument/2006/relationships/slide" Target="slides/slide81.xml"/><Relationship Id="rId5" Type="http://schemas.openxmlformats.org/officeDocument/2006/relationships/slide" Target="slides/slide7.xml"/><Relationship Id="rId90" Type="http://schemas.openxmlformats.org/officeDocument/2006/relationships/slide" Target="slides/slide92.xml"/><Relationship Id="rId95" Type="http://schemas.openxmlformats.org/officeDocument/2006/relationships/slide" Target="slides/slide97.xml"/><Relationship Id="rId22" Type="http://schemas.openxmlformats.org/officeDocument/2006/relationships/slide" Target="slides/slide24.xml"/><Relationship Id="rId27" Type="http://schemas.openxmlformats.org/officeDocument/2006/relationships/slide" Target="slides/slide29.xml"/><Relationship Id="rId43" Type="http://schemas.openxmlformats.org/officeDocument/2006/relationships/slide" Target="slides/slide45.xml"/><Relationship Id="rId48" Type="http://schemas.openxmlformats.org/officeDocument/2006/relationships/slide" Target="slides/slide50.xml"/><Relationship Id="rId64" Type="http://schemas.openxmlformats.org/officeDocument/2006/relationships/slide" Target="slides/slide66.xml"/><Relationship Id="rId69" Type="http://schemas.openxmlformats.org/officeDocument/2006/relationships/slide" Target="slides/slide71.xml"/><Relationship Id="rId80" Type="http://schemas.openxmlformats.org/officeDocument/2006/relationships/slide" Target="slides/slide82.xml"/><Relationship Id="rId85" Type="http://schemas.openxmlformats.org/officeDocument/2006/relationships/slide" Target="slides/slide87.xml"/><Relationship Id="rId3" Type="http://schemas.openxmlformats.org/officeDocument/2006/relationships/slide" Target="slides/slide5.xml"/><Relationship Id="rId12" Type="http://schemas.openxmlformats.org/officeDocument/2006/relationships/slide" Target="slides/slide14.xml"/><Relationship Id="rId17" Type="http://schemas.openxmlformats.org/officeDocument/2006/relationships/slide" Target="slides/slide19.xml"/><Relationship Id="rId25" Type="http://schemas.openxmlformats.org/officeDocument/2006/relationships/slide" Target="slides/slide27.xml"/><Relationship Id="rId33" Type="http://schemas.openxmlformats.org/officeDocument/2006/relationships/slide" Target="slides/slide35.xml"/><Relationship Id="rId38" Type="http://schemas.openxmlformats.org/officeDocument/2006/relationships/slide" Target="slides/slide40.xml"/><Relationship Id="rId46" Type="http://schemas.openxmlformats.org/officeDocument/2006/relationships/slide" Target="slides/slide48.xml"/><Relationship Id="rId59" Type="http://schemas.openxmlformats.org/officeDocument/2006/relationships/slide" Target="slides/slide61.xml"/><Relationship Id="rId67" Type="http://schemas.openxmlformats.org/officeDocument/2006/relationships/slide" Target="slides/slide69.xml"/><Relationship Id="rId20" Type="http://schemas.openxmlformats.org/officeDocument/2006/relationships/slide" Target="slides/slide22.xml"/><Relationship Id="rId41" Type="http://schemas.openxmlformats.org/officeDocument/2006/relationships/slide" Target="slides/slide43.xml"/><Relationship Id="rId54" Type="http://schemas.openxmlformats.org/officeDocument/2006/relationships/slide" Target="slides/slide56.xml"/><Relationship Id="rId62" Type="http://schemas.openxmlformats.org/officeDocument/2006/relationships/slide" Target="slides/slide64.xml"/><Relationship Id="rId70" Type="http://schemas.openxmlformats.org/officeDocument/2006/relationships/slide" Target="slides/slide72.xml"/><Relationship Id="rId75" Type="http://schemas.openxmlformats.org/officeDocument/2006/relationships/slide" Target="slides/slide77.xml"/><Relationship Id="rId83" Type="http://schemas.openxmlformats.org/officeDocument/2006/relationships/slide" Target="slides/slide85.xml"/><Relationship Id="rId88" Type="http://schemas.openxmlformats.org/officeDocument/2006/relationships/slide" Target="slides/slide90.xml"/><Relationship Id="rId91" Type="http://schemas.openxmlformats.org/officeDocument/2006/relationships/slide" Target="slides/slide93.xml"/><Relationship Id="rId96" Type="http://schemas.openxmlformats.org/officeDocument/2006/relationships/slide" Target="slides/slide98.xml"/><Relationship Id="rId1" Type="http://schemas.openxmlformats.org/officeDocument/2006/relationships/slide" Target="slides/slide1.xml"/><Relationship Id="rId6" Type="http://schemas.openxmlformats.org/officeDocument/2006/relationships/slide" Target="slides/slide8.xml"/><Relationship Id="rId15" Type="http://schemas.openxmlformats.org/officeDocument/2006/relationships/slide" Target="slides/slide17.xml"/><Relationship Id="rId23" Type="http://schemas.openxmlformats.org/officeDocument/2006/relationships/slide" Target="slides/slide25.xml"/><Relationship Id="rId28" Type="http://schemas.openxmlformats.org/officeDocument/2006/relationships/slide" Target="slides/slide30.xml"/><Relationship Id="rId36" Type="http://schemas.openxmlformats.org/officeDocument/2006/relationships/slide" Target="slides/slide38.xml"/><Relationship Id="rId49" Type="http://schemas.openxmlformats.org/officeDocument/2006/relationships/slide" Target="slides/slide51.xml"/><Relationship Id="rId57" Type="http://schemas.openxmlformats.org/officeDocument/2006/relationships/slide" Target="slides/slide59.xml"/><Relationship Id="rId10" Type="http://schemas.openxmlformats.org/officeDocument/2006/relationships/slide" Target="slides/slide12.xml"/><Relationship Id="rId31" Type="http://schemas.openxmlformats.org/officeDocument/2006/relationships/slide" Target="slides/slide33.xml"/><Relationship Id="rId44" Type="http://schemas.openxmlformats.org/officeDocument/2006/relationships/slide" Target="slides/slide46.xml"/><Relationship Id="rId52" Type="http://schemas.openxmlformats.org/officeDocument/2006/relationships/slide" Target="slides/slide54.xml"/><Relationship Id="rId60" Type="http://schemas.openxmlformats.org/officeDocument/2006/relationships/slide" Target="slides/slide62.xml"/><Relationship Id="rId65" Type="http://schemas.openxmlformats.org/officeDocument/2006/relationships/slide" Target="slides/slide67.xml"/><Relationship Id="rId73" Type="http://schemas.openxmlformats.org/officeDocument/2006/relationships/slide" Target="slides/slide75.xml"/><Relationship Id="rId78" Type="http://schemas.openxmlformats.org/officeDocument/2006/relationships/slide" Target="slides/slide80.xml"/><Relationship Id="rId81" Type="http://schemas.openxmlformats.org/officeDocument/2006/relationships/slide" Target="slides/slide83.xml"/><Relationship Id="rId86" Type="http://schemas.openxmlformats.org/officeDocument/2006/relationships/slide" Target="slides/slide88.xml"/><Relationship Id="rId94" Type="http://schemas.openxmlformats.org/officeDocument/2006/relationships/slide" Target="slides/slide96.xml"/><Relationship Id="rId4" Type="http://schemas.openxmlformats.org/officeDocument/2006/relationships/slide" Target="slides/slide6.xml"/><Relationship Id="rId9" Type="http://schemas.openxmlformats.org/officeDocument/2006/relationships/slide" Target="slides/slide11.xml"/><Relationship Id="rId13" Type="http://schemas.openxmlformats.org/officeDocument/2006/relationships/slide" Target="slides/slide15.xml"/><Relationship Id="rId18" Type="http://schemas.openxmlformats.org/officeDocument/2006/relationships/slide" Target="slides/slide20.xml"/><Relationship Id="rId39" Type="http://schemas.openxmlformats.org/officeDocument/2006/relationships/slide" Target="slides/slide41.xml"/><Relationship Id="rId34" Type="http://schemas.openxmlformats.org/officeDocument/2006/relationships/slide" Target="slides/slide36.xml"/><Relationship Id="rId50" Type="http://schemas.openxmlformats.org/officeDocument/2006/relationships/slide" Target="slides/slide52.xml"/><Relationship Id="rId55" Type="http://schemas.openxmlformats.org/officeDocument/2006/relationships/slide" Target="slides/slide57.xml"/><Relationship Id="rId76" Type="http://schemas.openxmlformats.org/officeDocument/2006/relationships/slide" Target="slides/slide78.xml"/><Relationship Id="rId97" Type="http://schemas.openxmlformats.org/officeDocument/2006/relationships/slide" Target="slides/slide99.xml"/><Relationship Id="rId7" Type="http://schemas.openxmlformats.org/officeDocument/2006/relationships/slide" Target="slides/slide9.xml"/><Relationship Id="rId71" Type="http://schemas.openxmlformats.org/officeDocument/2006/relationships/slide" Target="slides/slide73.xml"/><Relationship Id="rId92" Type="http://schemas.openxmlformats.org/officeDocument/2006/relationships/slide" Target="slides/slide94.xml"/><Relationship Id="rId2" Type="http://schemas.openxmlformats.org/officeDocument/2006/relationships/slide" Target="slides/slide4.xml"/><Relationship Id="rId29" Type="http://schemas.openxmlformats.org/officeDocument/2006/relationships/slide" Target="slides/slide31.xml"/><Relationship Id="rId24" Type="http://schemas.openxmlformats.org/officeDocument/2006/relationships/slide" Target="slides/slide26.xml"/><Relationship Id="rId40" Type="http://schemas.openxmlformats.org/officeDocument/2006/relationships/slide" Target="slides/slide42.xml"/><Relationship Id="rId45" Type="http://schemas.openxmlformats.org/officeDocument/2006/relationships/slide" Target="slides/slide47.xml"/><Relationship Id="rId66" Type="http://schemas.openxmlformats.org/officeDocument/2006/relationships/slide" Target="slides/slide68.xml"/><Relationship Id="rId87" Type="http://schemas.openxmlformats.org/officeDocument/2006/relationships/slide" Target="slides/slide89.xml"/><Relationship Id="rId61" Type="http://schemas.openxmlformats.org/officeDocument/2006/relationships/slide" Target="slides/slide63.xml"/><Relationship Id="rId82" Type="http://schemas.openxmlformats.org/officeDocument/2006/relationships/slide" Target="slides/slide84.xml"/><Relationship Id="rId19" Type="http://schemas.openxmlformats.org/officeDocument/2006/relationships/slide" Target="slides/slide21.xml"/><Relationship Id="rId14" Type="http://schemas.openxmlformats.org/officeDocument/2006/relationships/slide" Target="slides/slide16.xml"/><Relationship Id="rId30" Type="http://schemas.openxmlformats.org/officeDocument/2006/relationships/slide" Target="slides/slide32.xml"/><Relationship Id="rId35" Type="http://schemas.openxmlformats.org/officeDocument/2006/relationships/slide" Target="slides/slide37.xml"/><Relationship Id="rId56" Type="http://schemas.openxmlformats.org/officeDocument/2006/relationships/slide" Target="slides/slide58.xml"/><Relationship Id="rId77" Type="http://schemas.openxmlformats.org/officeDocument/2006/relationships/slide" Target="slides/slide79.xml"/><Relationship Id="rId8" Type="http://schemas.openxmlformats.org/officeDocument/2006/relationships/slide" Target="slides/slide10.xml"/><Relationship Id="rId51" Type="http://schemas.openxmlformats.org/officeDocument/2006/relationships/slide" Target="slides/slide53.xml"/><Relationship Id="rId72" Type="http://schemas.openxmlformats.org/officeDocument/2006/relationships/slide" Target="slides/slide74.xml"/><Relationship Id="rId93" Type="http://schemas.openxmlformats.org/officeDocument/2006/relationships/slide" Target="slides/slide95.xml"/><Relationship Id="rId98" Type="http://schemas.openxmlformats.org/officeDocument/2006/relationships/slide" Target="slides/slide10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>
            <a:extLst>
              <a:ext uri="{FF2B5EF4-FFF2-40B4-BE49-F238E27FC236}">
                <a16:creationId xmlns:a16="http://schemas.microsoft.com/office/drawing/2014/main" id="{4CA9BDFA-1D70-9C36-7F67-BB75B2BB403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95AFEFF4-35E2-97FA-A87D-FA7362FD1C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96CB4-EA07-4B5B-A4A4-E5A3D8D8DE97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C26AA5C4-75DF-35A0-0C57-893418C77B6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D2724D46-321E-AD6E-ED57-E9E73BA3C8E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1B5D1-6BAD-466C-BFF7-5161DCC53D0D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17086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1237717"/>
            <a:ext cx="9089390" cy="2632992"/>
          </a:xfrm>
        </p:spPr>
        <p:txBody>
          <a:bodyPr anchor="b"/>
          <a:lstStyle>
            <a:lvl1pPr algn="ctr">
              <a:defRPr sz="661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6675" y="3972247"/>
            <a:ext cx="8020050" cy="1825938"/>
          </a:xfrm>
        </p:spPr>
        <p:txBody>
          <a:bodyPr/>
          <a:lstStyle>
            <a:lvl1pPr marL="0" indent="0" algn="ctr">
              <a:buNone/>
              <a:defRPr sz="2647"/>
            </a:lvl1pPr>
            <a:lvl2pPr marL="504200" indent="0" algn="ctr">
              <a:buNone/>
              <a:defRPr sz="2206"/>
            </a:lvl2pPr>
            <a:lvl3pPr marL="1008400" indent="0" algn="ctr">
              <a:buNone/>
              <a:defRPr sz="1985"/>
            </a:lvl3pPr>
            <a:lvl4pPr marL="1512600" indent="0" algn="ctr">
              <a:buNone/>
              <a:defRPr sz="1764"/>
            </a:lvl4pPr>
            <a:lvl5pPr marL="2016801" indent="0" algn="ctr">
              <a:buNone/>
              <a:defRPr sz="1764"/>
            </a:lvl5pPr>
            <a:lvl6pPr marL="2521001" indent="0" algn="ctr">
              <a:buNone/>
              <a:defRPr sz="1764"/>
            </a:lvl6pPr>
            <a:lvl7pPr marL="3025201" indent="0" algn="ctr">
              <a:buNone/>
              <a:defRPr sz="1764"/>
            </a:lvl7pPr>
            <a:lvl8pPr marL="3529401" indent="0" algn="ctr">
              <a:buNone/>
              <a:defRPr sz="1764"/>
            </a:lvl8pPr>
            <a:lvl9pPr marL="4033601" indent="0" algn="ctr">
              <a:buNone/>
              <a:defRPr sz="1764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16827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506221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52465" y="402652"/>
            <a:ext cx="2305764" cy="6409166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5172" y="402652"/>
            <a:ext cx="6783626" cy="6409166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2158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8/29/2023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2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9195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99700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602" y="1885463"/>
            <a:ext cx="9223058" cy="3145935"/>
          </a:xfrm>
        </p:spPr>
        <p:txBody>
          <a:bodyPr anchor="b"/>
          <a:lstStyle>
            <a:lvl1pPr>
              <a:defRPr sz="6617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602" y="5061159"/>
            <a:ext cx="9223058" cy="1654373"/>
          </a:xfrm>
        </p:spPr>
        <p:txBody>
          <a:bodyPr/>
          <a:lstStyle>
            <a:lvl1pPr marL="0" indent="0">
              <a:buNone/>
              <a:defRPr sz="2647">
                <a:solidFill>
                  <a:schemeClr val="tx1"/>
                </a:solidFill>
              </a:defRPr>
            </a:lvl1pPr>
            <a:lvl2pPr marL="504200" indent="0">
              <a:buNone/>
              <a:defRPr sz="2206">
                <a:solidFill>
                  <a:schemeClr val="tx1">
                    <a:tint val="75000"/>
                  </a:schemeClr>
                </a:solidFill>
              </a:defRPr>
            </a:lvl2pPr>
            <a:lvl3pPr marL="1008400" indent="0">
              <a:buNone/>
              <a:defRPr sz="1985">
                <a:solidFill>
                  <a:schemeClr val="tx1">
                    <a:tint val="75000"/>
                  </a:schemeClr>
                </a:solidFill>
              </a:defRPr>
            </a:lvl3pPr>
            <a:lvl4pPr marL="1512600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6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210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52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94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36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719318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5171" y="2013259"/>
            <a:ext cx="4544695" cy="47985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3534" y="2013259"/>
            <a:ext cx="4544695" cy="479855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42301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402654"/>
            <a:ext cx="9223058" cy="146180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565" y="1853949"/>
            <a:ext cx="4523809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6565" y="2762541"/>
            <a:ext cx="4523809" cy="40632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13534" y="1853949"/>
            <a:ext cx="4546088" cy="908592"/>
          </a:xfrm>
        </p:spPr>
        <p:txBody>
          <a:bodyPr anchor="b"/>
          <a:lstStyle>
            <a:lvl1pPr marL="0" indent="0">
              <a:buNone/>
              <a:defRPr sz="2647" b="1"/>
            </a:lvl1pPr>
            <a:lvl2pPr marL="504200" indent="0">
              <a:buNone/>
              <a:defRPr sz="2206" b="1"/>
            </a:lvl2pPr>
            <a:lvl3pPr marL="1008400" indent="0">
              <a:buNone/>
              <a:defRPr sz="1985" b="1"/>
            </a:lvl3pPr>
            <a:lvl4pPr marL="1512600" indent="0">
              <a:buNone/>
              <a:defRPr sz="1764" b="1"/>
            </a:lvl4pPr>
            <a:lvl5pPr marL="2016801" indent="0">
              <a:buNone/>
              <a:defRPr sz="1764" b="1"/>
            </a:lvl5pPr>
            <a:lvl6pPr marL="2521001" indent="0">
              <a:buNone/>
              <a:defRPr sz="1764" b="1"/>
            </a:lvl6pPr>
            <a:lvl7pPr marL="3025201" indent="0">
              <a:buNone/>
              <a:defRPr sz="1764" b="1"/>
            </a:lvl7pPr>
            <a:lvl8pPr marL="3529401" indent="0">
              <a:buNone/>
              <a:defRPr sz="1764" b="1"/>
            </a:lvl8pPr>
            <a:lvl9pPr marL="4033601" indent="0">
              <a:buNone/>
              <a:defRPr sz="1764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3534" y="2762541"/>
            <a:ext cx="4546088" cy="4063282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00859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281806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855184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46088" y="1088912"/>
            <a:ext cx="5413534" cy="5374525"/>
          </a:xfrm>
        </p:spPr>
        <p:txBody>
          <a:bodyPr/>
          <a:lstStyle>
            <a:lvl1pPr>
              <a:defRPr sz="3529"/>
            </a:lvl1pPr>
            <a:lvl2pPr>
              <a:defRPr sz="3088"/>
            </a:lvl2pPr>
            <a:lvl3pPr>
              <a:defRPr sz="2647"/>
            </a:lvl3pPr>
            <a:lvl4pPr>
              <a:defRPr sz="2206"/>
            </a:lvl4pPr>
            <a:lvl5pPr>
              <a:defRPr sz="2206"/>
            </a:lvl5pPr>
            <a:lvl6pPr>
              <a:defRPr sz="2206"/>
            </a:lvl6pPr>
            <a:lvl7pPr>
              <a:defRPr sz="2206"/>
            </a:lvl7pPr>
            <a:lvl8pPr>
              <a:defRPr sz="2206"/>
            </a:lvl8pPr>
            <a:lvl9pPr>
              <a:defRPr sz="2206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068241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564" y="504190"/>
            <a:ext cx="3448900" cy="1764665"/>
          </a:xfrm>
        </p:spPr>
        <p:txBody>
          <a:bodyPr anchor="b"/>
          <a:lstStyle>
            <a:lvl1pPr>
              <a:defRPr sz="3529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546088" y="1088912"/>
            <a:ext cx="5413534" cy="5374525"/>
          </a:xfrm>
        </p:spPr>
        <p:txBody>
          <a:bodyPr anchor="t"/>
          <a:lstStyle>
            <a:lvl1pPr marL="0" indent="0">
              <a:buNone/>
              <a:defRPr sz="3529"/>
            </a:lvl1pPr>
            <a:lvl2pPr marL="504200" indent="0">
              <a:buNone/>
              <a:defRPr sz="3088"/>
            </a:lvl2pPr>
            <a:lvl3pPr marL="1008400" indent="0">
              <a:buNone/>
              <a:defRPr sz="2647"/>
            </a:lvl3pPr>
            <a:lvl4pPr marL="1512600" indent="0">
              <a:buNone/>
              <a:defRPr sz="2206"/>
            </a:lvl4pPr>
            <a:lvl5pPr marL="2016801" indent="0">
              <a:buNone/>
              <a:defRPr sz="2206"/>
            </a:lvl5pPr>
            <a:lvl6pPr marL="2521001" indent="0">
              <a:buNone/>
              <a:defRPr sz="2206"/>
            </a:lvl6pPr>
            <a:lvl7pPr marL="3025201" indent="0">
              <a:buNone/>
              <a:defRPr sz="2206"/>
            </a:lvl7pPr>
            <a:lvl8pPr marL="3529401" indent="0">
              <a:buNone/>
              <a:defRPr sz="2206"/>
            </a:lvl8pPr>
            <a:lvl9pPr marL="4033601" indent="0">
              <a:buNone/>
              <a:defRPr sz="2206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6564" y="2268855"/>
            <a:ext cx="3448900" cy="4203335"/>
          </a:xfrm>
        </p:spPr>
        <p:txBody>
          <a:bodyPr/>
          <a:lstStyle>
            <a:lvl1pPr marL="0" indent="0">
              <a:buNone/>
              <a:defRPr sz="1764"/>
            </a:lvl1pPr>
            <a:lvl2pPr marL="504200" indent="0">
              <a:buNone/>
              <a:defRPr sz="1544"/>
            </a:lvl2pPr>
            <a:lvl3pPr marL="1008400" indent="0">
              <a:buNone/>
              <a:defRPr sz="1323"/>
            </a:lvl3pPr>
            <a:lvl4pPr marL="1512600" indent="0">
              <a:buNone/>
              <a:defRPr sz="1103"/>
            </a:lvl4pPr>
            <a:lvl5pPr marL="2016801" indent="0">
              <a:buNone/>
              <a:defRPr sz="1103"/>
            </a:lvl5pPr>
            <a:lvl6pPr marL="2521001" indent="0">
              <a:buNone/>
              <a:defRPr sz="1103"/>
            </a:lvl6pPr>
            <a:lvl7pPr marL="3025201" indent="0">
              <a:buNone/>
              <a:defRPr sz="1103"/>
            </a:lvl7pPr>
            <a:lvl8pPr marL="3529401" indent="0">
              <a:buNone/>
              <a:defRPr sz="1103"/>
            </a:lvl8pPr>
            <a:lvl9pPr marL="4033601" indent="0">
              <a:buNone/>
              <a:defRPr sz="1103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1197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5171" y="402654"/>
            <a:ext cx="9223058" cy="14618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171" y="2013259"/>
            <a:ext cx="9223058" cy="479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5171" y="7009643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BC16F-3AD0-426C-9912-7E9342435539}" type="datetimeFigureOut">
              <a:rPr lang="zh-TW" altLang="en-US" smtClean="0"/>
              <a:t>2023/8/29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2189" y="7009643"/>
            <a:ext cx="3609023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52214" y="7009643"/>
            <a:ext cx="2406015" cy="4026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88BF74-1B66-4011-B329-ED7BFFC6442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09928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1008400" rtl="0" eaLnBrk="1" latinLnBrk="0" hangingPunct="1">
        <a:lnSpc>
          <a:spcPct val="90000"/>
        </a:lnSpc>
        <a:spcBef>
          <a:spcPct val="0"/>
        </a:spcBef>
        <a:buNone/>
        <a:defRPr sz="485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2100" indent="-252100" algn="l" defTabSz="1008400" rtl="0" eaLnBrk="1" latinLnBrk="0" hangingPunct="1">
        <a:lnSpc>
          <a:spcPct val="90000"/>
        </a:lnSpc>
        <a:spcBef>
          <a:spcPts val="1103"/>
        </a:spcBef>
        <a:buFont typeface="Arial" panose="020B0604020202020204" pitchFamily="34" charset="0"/>
        <a:buChar char="•"/>
        <a:defRPr sz="3088" kern="1200">
          <a:solidFill>
            <a:schemeClr val="tx1"/>
          </a:solidFill>
          <a:latin typeface="+mn-lt"/>
          <a:ea typeface="+mn-ea"/>
          <a:cs typeface="+mn-cs"/>
        </a:defRPr>
      </a:lvl1pPr>
      <a:lvl2pPr marL="7563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647" kern="1200">
          <a:solidFill>
            <a:schemeClr val="tx1"/>
          </a:solidFill>
          <a:latin typeface="+mn-lt"/>
          <a:ea typeface="+mn-ea"/>
          <a:cs typeface="+mn-cs"/>
        </a:defRPr>
      </a:lvl2pPr>
      <a:lvl3pPr marL="1260500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2206" kern="1200">
          <a:solidFill>
            <a:schemeClr val="tx1"/>
          </a:solidFill>
          <a:latin typeface="+mn-lt"/>
          <a:ea typeface="+mn-ea"/>
          <a:cs typeface="+mn-cs"/>
        </a:defRPr>
      </a:lvl3pPr>
      <a:lvl4pPr marL="1764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2689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7731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2773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7815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285701" indent="-252100" algn="l" defTabSz="1008400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1pPr>
      <a:lvl2pPr marL="5042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2pPr>
      <a:lvl3pPr marL="10084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3pPr>
      <a:lvl4pPr marL="1512600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4pPr>
      <a:lvl5pPr marL="20168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5pPr>
      <a:lvl6pPr marL="25210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6pPr>
      <a:lvl7pPr marL="30252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7pPr>
      <a:lvl8pPr marL="35294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8pPr>
      <a:lvl9pPr marL="4033601" algn="l" defTabSz="1008400" rtl="0" eaLnBrk="1" latinLnBrk="0" hangingPunct="1">
        <a:defRPr sz="198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20.JPE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4.JPE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4.xml"/><Relationship Id="rId13" Type="http://schemas.openxmlformats.org/officeDocument/2006/relationships/slide" Target="slide29.xml"/><Relationship Id="rId3" Type="http://schemas.openxmlformats.org/officeDocument/2006/relationships/slide" Target="slide6.xml"/><Relationship Id="rId7" Type="http://schemas.openxmlformats.org/officeDocument/2006/relationships/slide" Target="slide12.xml"/><Relationship Id="rId12" Type="http://schemas.openxmlformats.org/officeDocument/2006/relationships/slide" Target="slide24.xml"/><Relationship Id="rId2" Type="http://schemas.openxmlformats.org/officeDocument/2006/relationships/slide" Target="slide4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10.xml"/><Relationship Id="rId11" Type="http://schemas.openxmlformats.org/officeDocument/2006/relationships/slide" Target="slide20.xml"/><Relationship Id="rId5" Type="http://schemas.openxmlformats.org/officeDocument/2006/relationships/slide" Target="slide9.xml"/><Relationship Id="rId10" Type="http://schemas.openxmlformats.org/officeDocument/2006/relationships/slide" Target="slide19.xml"/><Relationship Id="rId4" Type="http://schemas.openxmlformats.org/officeDocument/2006/relationships/slide" Target="slide8.xml"/><Relationship Id="rId9" Type="http://schemas.openxmlformats.org/officeDocument/2006/relationships/slide" Target="slide15.xml"/><Relationship Id="rId14" Type="http://schemas.openxmlformats.org/officeDocument/2006/relationships/slide" Target="slide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7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2.png"/><Relationship Id="rId4" Type="http://schemas.openxmlformats.org/officeDocument/2006/relationships/image" Target="../media/image4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7" Type="http://schemas.openxmlformats.org/officeDocument/2006/relationships/image" Target="../media/image22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6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8.xml"/><Relationship Id="rId13" Type="http://schemas.openxmlformats.org/officeDocument/2006/relationships/slide" Target="slide92.xml"/><Relationship Id="rId3" Type="http://schemas.openxmlformats.org/officeDocument/2006/relationships/slide" Target="slide44.xml"/><Relationship Id="rId7" Type="http://schemas.openxmlformats.org/officeDocument/2006/relationships/slide" Target="slide64.xml"/><Relationship Id="rId12" Type="http://schemas.openxmlformats.org/officeDocument/2006/relationships/slide" Target="slide87.xml"/><Relationship Id="rId17" Type="http://schemas.openxmlformats.org/officeDocument/2006/relationships/slide" Target="slide100.xml"/><Relationship Id="rId2" Type="http://schemas.openxmlformats.org/officeDocument/2006/relationships/slide" Target="slide39.xml"/><Relationship Id="rId16" Type="http://schemas.openxmlformats.org/officeDocument/2006/relationships/slide" Target="slide99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59.xml"/><Relationship Id="rId11" Type="http://schemas.openxmlformats.org/officeDocument/2006/relationships/slide" Target="slide82.xml"/><Relationship Id="rId5" Type="http://schemas.openxmlformats.org/officeDocument/2006/relationships/slide" Target="slide55.xml"/><Relationship Id="rId15" Type="http://schemas.openxmlformats.org/officeDocument/2006/relationships/slide" Target="slide98.xml"/><Relationship Id="rId10" Type="http://schemas.openxmlformats.org/officeDocument/2006/relationships/slide" Target="slide77.xml"/><Relationship Id="rId4" Type="http://schemas.openxmlformats.org/officeDocument/2006/relationships/slide" Target="slide51.xml"/><Relationship Id="rId9" Type="http://schemas.openxmlformats.org/officeDocument/2006/relationships/slide" Target="slide70.xml"/><Relationship Id="rId14" Type="http://schemas.openxmlformats.org/officeDocument/2006/relationships/slide" Target="slide9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2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7" Type="http://schemas.openxmlformats.org/officeDocument/2006/relationships/image" Target="../media/image22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7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3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82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JPEG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4.JPEG"/><Relationship Id="rId4" Type="http://schemas.openxmlformats.org/officeDocument/2006/relationships/image" Target="../media/image2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JPEG"/><Relationship Id="rId4" Type="http://schemas.openxmlformats.org/officeDocument/2006/relationships/image" Target="../media/image2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2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0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8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110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6.png"/><Relationship Id="rId4" Type="http://schemas.openxmlformats.org/officeDocument/2006/relationships/image" Target="../media/image10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EG"/><Relationship Id="rId4" Type="http://schemas.openxmlformats.org/officeDocument/2006/relationships/image" Target="../media/image22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4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6.JPEG"/><Relationship Id="rId4" Type="http://schemas.openxmlformats.org/officeDocument/2006/relationships/image" Target="../media/image2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1.png"/><Relationship Id="rId4" Type="http://schemas.openxmlformats.org/officeDocument/2006/relationships/image" Target="../media/image3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1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9.JPEG"/><Relationship Id="rId4" Type="http://schemas.openxmlformats.org/officeDocument/2006/relationships/image" Target="../media/image2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JPE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g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7" Type="http://schemas.openxmlformats.org/officeDocument/2006/relationships/image" Target="../media/image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38.png"/><Relationship Id="rId4" Type="http://schemas.openxmlformats.org/officeDocument/2006/relationships/image" Target="../media/image120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JPEG"/><Relationship Id="rId4" Type="http://schemas.openxmlformats.org/officeDocument/2006/relationships/image" Target="../media/image22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6.JPEG"/><Relationship Id="rId4" Type="http://schemas.openxmlformats.org/officeDocument/2006/relationships/image" Target="../media/image12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2.png"/><Relationship Id="rId4" Type="http://schemas.openxmlformats.org/officeDocument/2006/relationships/image" Target="../media/image129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34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4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14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38.png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54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JPEG"/><Relationship Id="rId5" Type="http://schemas.openxmlformats.org/officeDocument/2006/relationships/image" Target="../media/image160.JPEG"/><Relationship Id="rId4" Type="http://schemas.openxmlformats.org/officeDocument/2006/relationships/image" Target="../media/image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65.JPEG"/><Relationship Id="rId4" Type="http://schemas.openxmlformats.org/officeDocument/2006/relationships/image" Target="../media/image16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6.JPEG"/><Relationship Id="rId4" Type="http://schemas.openxmlformats.org/officeDocument/2006/relationships/image" Target="../media/image22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7.JPEG"/><Relationship Id="rId4" Type="http://schemas.openxmlformats.org/officeDocument/2006/relationships/image" Target="../media/image22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JPE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0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1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3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7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80.png"/><Relationship Id="rId4" Type="http://schemas.openxmlformats.org/officeDocument/2006/relationships/image" Target="../media/image179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3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sv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JPEG"/><Relationship Id="rId5" Type="http://schemas.openxmlformats.org/officeDocument/2006/relationships/image" Target="../media/image22.png"/><Relationship Id="rId4" Type="http://schemas.openxmlformats.org/officeDocument/2006/relationships/image" Target="../media/image183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7.JPEG"/><Relationship Id="rId4" Type="http://schemas.openxmlformats.org/officeDocument/2006/relationships/image" Target="../media/image22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8.JPEG"/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8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80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93.JPEG"/><Relationship Id="rId4" Type="http://schemas.openxmlformats.org/officeDocument/2006/relationships/image" Target="../media/image192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JPEG"/><Relationship Id="rId4" Type="http://schemas.openxmlformats.org/officeDocument/2006/relationships/image" Target="../media/image194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JPEG"/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19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1.JPEG"/><Relationship Id="rId5" Type="http://schemas.openxmlformats.org/officeDocument/2006/relationships/image" Target="../media/image200.JPEG"/><Relationship Id="rId4" Type="http://schemas.openxmlformats.org/officeDocument/2006/relationships/image" Target="../media/image22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2.JPEG"/><Relationship Id="rId4" Type="http://schemas.openxmlformats.org/officeDocument/2006/relationships/image" Target="../media/image22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image" Target="../media/image17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2">
            <a:extLst>
              <a:ext uri="{FF2B5EF4-FFF2-40B4-BE49-F238E27FC236}">
                <a16:creationId xmlns:a16="http://schemas.microsoft.com/office/drawing/2014/main" id="{2EA2419F-7AA4-55E3-2091-BF20769428D6}"/>
              </a:ext>
            </a:extLst>
          </p:cNvPr>
          <p:cNvSpPr txBox="1">
            <a:spLocks/>
          </p:cNvSpPr>
          <p:nvPr/>
        </p:nvSpPr>
        <p:spPr>
          <a:xfrm>
            <a:off x="3954051" y="2342262"/>
            <a:ext cx="2785297" cy="335183"/>
          </a:xfrm>
          <a:prstGeom prst="rect">
            <a:avLst/>
          </a:prstGeom>
        </p:spPr>
        <p:txBody>
          <a:bodyPr vert="horz" wrap="square" lIns="0" tIns="11139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9">
              <a:lnSpc>
                <a:spcPct val="100000"/>
              </a:lnSpc>
              <a:spcBef>
                <a:spcPts val="88"/>
              </a:spcBef>
            </a:pPr>
            <a:r>
              <a:rPr lang="zh-TW" altLang="en-US" sz="2105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環境即時通</a:t>
            </a:r>
            <a:r>
              <a:rPr lang="en-US" altLang="zh-TW" sz="2105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-</a:t>
            </a:r>
            <a:r>
              <a:rPr lang="zh-TW" altLang="en-US" sz="2105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綠生活地圖</a:t>
            </a:r>
          </a:p>
        </p:txBody>
      </p:sp>
      <p:sp>
        <p:nvSpPr>
          <p:cNvPr id="8" name="object 2">
            <a:extLst>
              <a:ext uri="{FF2B5EF4-FFF2-40B4-BE49-F238E27FC236}">
                <a16:creationId xmlns:a16="http://schemas.microsoft.com/office/drawing/2014/main" id="{BF68E25F-1107-198C-3D9A-B1C75A15F120}"/>
              </a:ext>
            </a:extLst>
          </p:cNvPr>
          <p:cNvSpPr txBox="1">
            <a:spLocks/>
          </p:cNvSpPr>
          <p:nvPr/>
        </p:nvSpPr>
        <p:spPr>
          <a:xfrm>
            <a:off x="3954051" y="2959225"/>
            <a:ext cx="2785297" cy="335183"/>
          </a:xfrm>
          <a:prstGeom prst="rect">
            <a:avLst/>
          </a:prstGeom>
        </p:spPr>
        <p:txBody>
          <a:bodyPr vert="horz" wrap="square" lIns="0" tIns="11139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139">
              <a:lnSpc>
                <a:spcPct val="100000"/>
              </a:lnSpc>
              <a:spcBef>
                <a:spcPts val="88"/>
              </a:spcBef>
            </a:pPr>
            <a:r>
              <a:rPr lang="en-US" altLang="zh-TW" sz="2105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APP </a:t>
            </a:r>
            <a:r>
              <a:rPr lang="zh-TW" altLang="en-US" sz="2105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操作⼿冊</a:t>
            </a:r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42AF4906-4469-95F2-CE3C-A5CAF6C4A00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794485" y="3576188"/>
            <a:ext cx="1104427" cy="1104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880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螢幕擷取畫面, 多媒體, 作業系統 的圖片&#10;&#10;自動產生的描述">
            <a:extLst>
              <a:ext uri="{FF2B5EF4-FFF2-40B4-BE49-F238E27FC236}">
                <a16:creationId xmlns:a16="http://schemas.microsoft.com/office/drawing/2014/main" id="{B0316E74-A43F-6001-071E-E9C880B127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/>
          <a:stretch/>
        </p:blipFill>
        <p:spPr>
          <a:xfrm>
            <a:off x="6729039" y="2049436"/>
            <a:ext cx="224536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3586C54D-026F-45A4-A344-0506123B2A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/>
          <a:stretch/>
        </p:blipFill>
        <p:spPr>
          <a:xfrm>
            <a:off x="4221058" y="2049436"/>
            <a:ext cx="224241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74800A3B-72A5-3898-7707-3F932F56967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/>
          <a:stretch/>
        </p:blipFill>
        <p:spPr>
          <a:xfrm>
            <a:off x="1710131" y="2051858"/>
            <a:ext cx="224536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1540583" y="791061"/>
            <a:ext cx="7603363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點選⾸⾴右上⽅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share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圖示，畫⾯顯示分享⾸⾴截圖的選項，包含郵件、備忘錄、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Line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、列印等多種分享⽅式。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左右滑移上⽅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圖示，可查找更多分享選項。</a:t>
            </a:r>
          </a:p>
        </p:txBody>
      </p:sp>
      <p:pic>
        <p:nvPicPr>
          <p:cNvPr id="20" name="object 9">
            <a:extLst>
              <a:ext uri="{FF2B5EF4-FFF2-40B4-BE49-F238E27FC236}">
                <a16:creationId xmlns:a16="http://schemas.microsoft.com/office/drawing/2014/main" id="{CEF8ACC1-1654-E72D-B351-70598849A48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81283" y="2215489"/>
            <a:ext cx="523875" cy="594766"/>
          </a:xfrm>
          <a:prstGeom prst="rect">
            <a:avLst/>
          </a:prstGeom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4ED94C36-AB6B-2ED6-E9B0-E619F402F21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35432" y="4489882"/>
            <a:ext cx="523875" cy="594766"/>
          </a:xfrm>
          <a:prstGeom prst="rect">
            <a:avLst/>
          </a:prstGeom>
        </p:spPr>
      </p:pic>
      <p:pic>
        <p:nvPicPr>
          <p:cNvPr id="25" name="object 6">
            <a:extLst>
              <a:ext uri="{FF2B5EF4-FFF2-40B4-BE49-F238E27FC236}">
                <a16:creationId xmlns:a16="http://schemas.microsoft.com/office/drawing/2014/main" id="{C0D3EB3D-7CA4-15B6-6E4F-C60A77372519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929436" y="4578628"/>
            <a:ext cx="658688" cy="6445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7737C26-45CD-B4B2-CE3A-CD6A3A4A8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0151" y="453718"/>
            <a:ext cx="2084229" cy="435518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3.3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畫面分享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15904569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100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15.0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關於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1A13C1-C106-605A-1DEC-1BD44015ACC8}"/>
              </a:ext>
            </a:extLst>
          </p:cNvPr>
          <p:cNvSpPr txBox="1"/>
          <p:nvPr/>
        </p:nvSpPr>
        <p:spPr>
          <a:xfrm>
            <a:off x="3330766" y="840197"/>
            <a:ext cx="4031873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再點選關於，可連結⾄環境部隱私權保護政策公告網⾴。</a:t>
            </a:r>
          </a:p>
        </p:txBody>
      </p:sp>
      <p:pic>
        <p:nvPicPr>
          <p:cNvPr id="2" name="圖片 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6FA8244-F9E6-D480-B267-1ABFCB488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42013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文字, 螢幕擷取畫面, 多媒體, 軟體 的圖片&#10;&#10;自動產生的描述">
            <a:extLst>
              <a:ext uri="{FF2B5EF4-FFF2-40B4-BE49-F238E27FC236}">
                <a16:creationId xmlns:a16="http://schemas.microsoft.com/office/drawing/2014/main" id="{11563F0F-3820-6B07-7A7C-373B9369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69375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606B050A-9477-D581-7F3C-69563F1A55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3777" y="2172451"/>
            <a:ext cx="642229" cy="729136"/>
          </a:xfrm>
          <a:prstGeom prst="rect">
            <a:avLst/>
          </a:prstGeom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AA2BD9EC-5CC3-C5E1-81D0-62545A8FE9C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2455" y="4069660"/>
            <a:ext cx="642229" cy="729136"/>
          </a:xfrm>
          <a:prstGeom prst="rect">
            <a:avLst/>
          </a:prstGeom>
        </p:spPr>
      </p:pic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2A5BB2E-C3E1-6696-20BB-5B931B671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6710122" y="2038127"/>
            <a:ext cx="22558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06052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圖片 14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A6CEAA20-DD94-1555-1958-3472AA361A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07172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712CE88A-7655-3791-C380-54E6D19847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19528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3189BB3D-C9F8-E158-E076-0CC7B8DCD7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60" r="1078"/>
          <a:stretch/>
        </p:blipFill>
        <p:spPr>
          <a:xfrm>
            <a:off x="4221058" y="2049436"/>
            <a:ext cx="2232906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3160267" y="793198"/>
            <a:ext cx="4372864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左右滑移趨勢圖上綠點，儀錶板的時間與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AQI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數值隨之改變。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虛實線交點為當⽇數值；實線為歷史數值；虛線為預測數值。</a:t>
            </a:r>
          </a:p>
        </p:txBody>
      </p:sp>
      <p:pic>
        <p:nvPicPr>
          <p:cNvPr id="20" name="object 9">
            <a:extLst>
              <a:ext uri="{FF2B5EF4-FFF2-40B4-BE49-F238E27FC236}">
                <a16:creationId xmlns:a16="http://schemas.microsoft.com/office/drawing/2014/main" id="{CEF8ACC1-1654-E72D-B351-70598849A48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50819" y="4787265"/>
            <a:ext cx="523875" cy="594766"/>
          </a:xfrm>
          <a:prstGeom prst="rect">
            <a:avLst/>
          </a:prstGeom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4ED94C36-AB6B-2ED6-E9B0-E619F402F21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02099" y="4994707"/>
            <a:ext cx="523875" cy="594766"/>
          </a:xfrm>
          <a:prstGeom prst="rect">
            <a:avLst/>
          </a:prstGeom>
        </p:spPr>
      </p:pic>
      <p:pic>
        <p:nvPicPr>
          <p:cNvPr id="17" name="object 9">
            <a:extLst>
              <a:ext uri="{FF2B5EF4-FFF2-40B4-BE49-F238E27FC236}">
                <a16:creationId xmlns:a16="http://schemas.microsoft.com/office/drawing/2014/main" id="{D918E990-C25C-B6AA-75BB-4DAC1677115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285733" y="4918507"/>
            <a:ext cx="523875" cy="59476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92E648F-6645-AFE3-C8A2-1D6F5B6D5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4110" y="396763"/>
            <a:ext cx="2065179" cy="550005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3.4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空氣品質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118658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EF1295D-9F5A-1F70-323C-0651DCA4DE8A}"/>
              </a:ext>
            </a:extLst>
          </p:cNvPr>
          <p:cNvSpPr txBox="1"/>
          <p:nvPr/>
        </p:nvSpPr>
        <p:spPr>
          <a:xfrm>
            <a:off x="2396416" y="1029525"/>
            <a:ext cx="5891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向下滑移即可查看空氣品質指標預報、各污染物⼩時濃度值、各污染物移動平均值。</a:t>
            </a:r>
          </a:p>
        </p:txBody>
      </p:sp>
      <p:pic>
        <p:nvPicPr>
          <p:cNvPr id="17" name="圖片 16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C3C81761-8F57-33F4-4740-77174BE157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515494" y="1593362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59503E45-ED7E-BE14-4B15-7760CA50F2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63269" y="1593362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B2F60B6A-DB42-84DA-160C-8072AEE0A7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139381" y="1593362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F5BE3CC1-8E19-2C30-773A-D92839F51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5855" y="416988"/>
            <a:ext cx="2052479" cy="557931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3.4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空氣品質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413483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3677011" y="793198"/>
            <a:ext cx="3339376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按住⻑條圖向右滑移，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即可查看前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30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天內各⽇污染物濃度趨勢變化。</a:t>
            </a:r>
          </a:p>
        </p:txBody>
      </p:sp>
      <p:pic>
        <p:nvPicPr>
          <p:cNvPr id="2" name="圖片 1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4310D690-644E-674D-CB14-FC6BEFCB4F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2978277" y="201717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6885DD64-B311-F5F7-06E8-94A30C7757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5482752" y="201717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3" name="標題 2">
            <a:extLst>
              <a:ext uri="{FF2B5EF4-FFF2-40B4-BE49-F238E27FC236}">
                <a16:creationId xmlns:a16="http://schemas.microsoft.com/office/drawing/2014/main" id="{1FF190C6-93A3-B388-B0DD-4717991E3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0273" y="445178"/>
            <a:ext cx="1992853" cy="454755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3.4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空氣品質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43493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3210966" y="1060650"/>
            <a:ext cx="4262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點選圓圈中的圖示，可查看當⽇空品狀況的⾏動建議說明。</a:t>
            </a:r>
          </a:p>
        </p:txBody>
      </p:sp>
      <p:pic>
        <p:nvPicPr>
          <p:cNvPr id="14" name="圖片 13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5AE72F70-F748-6074-3929-951D5D34B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5427112" y="1641325"/>
            <a:ext cx="2429670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A3D7AA76-CC2E-05D7-EBE7-538DEBEAC4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2830200" y="1641325"/>
            <a:ext cx="2429670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9AC2ADEB-BF18-20AF-1D70-7957911CB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4579" y="465266"/>
            <a:ext cx="2095029" cy="458916"/>
          </a:xfr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3.5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首頁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行動建議</a:t>
            </a:r>
          </a:p>
        </p:txBody>
      </p:sp>
    </p:spTree>
    <p:extLst>
      <p:ext uri="{BB962C8B-B14F-4D97-AF65-F5344CB8AC3E}">
        <p14:creationId xmlns:p14="http://schemas.microsoft.com/office/powerpoint/2010/main" val="14210545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640669" y="922256"/>
            <a:ext cx="5412059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點選⾸⾴煙囪圖示進⼊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CEMS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煙道監測⾴⾯，可查看該地區的煙囪監測數值。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若⾏政區內無設置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CEMS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煙道監測系統，⾸⾴則不會出現煙囪圖示。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AF2922F-1A27-0893-9882-9DC5793188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4383" y="378999"/>
            <a:ext cx="2744629" cy="613505"/>
          </a:xfrm>
        </p:spPr>
        <p:txBody>
          <a:bodyPr>
            <a:normAutofit/>
          </a:bodyPr>
          <a:lstStyle/>
          <a:p>
            <a:pPr algn="ctr" rtl="0" eaLnBrk="1" latinLnBrk="0" hangingPunct="1"/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3.6 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-CEMS 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煙道監測</a:t>
            </a:r>
          </a:p>
        </p:txBody>
      </p:sp>
      <p:pic>
        <p:nvPicPr>
          <p:cNvPr id="14" name="圖片 13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A0D797CA-D6AE-2272-10BA-B0F8A1CD27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/>
          <a:stretch/>
        </p:blipFill>
        <p:spPr>
          <a:xfrm>
            <a:off x="1707172" y="2049436"/>
            <a:ext cx="226557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604FA5CC-BB08-B23A-A60D-E0FF830C9F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/>
          <a:stretch/>
        </p:blipFill>
        <p:spPr>
          <a:xfrm>
            <a:off x="4210382" y="2049436"/>
            <a:ext cx="226557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2C2E7984-4545-9DDB-303A-CAD5DCA0E1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/>
          <a:stretch/>
        </p:blipFill>
        <p:spPr>
          <a:xfrm>
            <a:off x="6707932" y="2049436"/>
            <a:ext cx="226557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325A5F6F-93A7-0F1B-966E-21A4EE664B0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1603787" y="3998041"/>
            <a:ext cx="656536" cy="745379"/>
          </a:xfrm>
          <a:prstGeom prst="rect">
            <a:avLst/>
          </a:prstGeom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786E1A80-C0FA-97AD-78E5-C5F0E150547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5461127" y="454469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4699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3715483" y="847690"/>
            <a:ext cx="32624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左右滑移可切換同⼀場址不同煙囪序號，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點選檢視歷史趨勢圖可察看歷史統計折線圖。</a:t>
            </a:r>
          </a:p>
        </p:txBody>
      </p:sp>
      <p:sp>
        <p:nvSpPr>
          <p:cNvPr id="17" name="標題 16">
            <a:extLst>
              <a:ext uri="{FF2B5EF4-FFF2-40B4-BE49-F238E27FC236}">
                <a16:creationId xmlns:a16="http://schemas.microsoft.com/office/drawing/2014/main" id="{12C54199-D5A7-EB99-D7A3-4C164F1668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4479" y="442498"/>
            <a:ext cx="2724436" cy="486505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3.6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-CEMS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煙道監測</a:t>
            </a:r>
            <a:endParaRPr lang="zh-TW" altLang="zh-TW" dirty="0">
              <a:effectLst/>
            </a:endParaRPr>
          </a:p>
        </p:txBody>
      </p:sp>
      <p:pic>
        <p:nvPicPr>
          <p:cNvPr id="23" name="圖片 22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3CD92AC1-5DCC-3970-5416-004F8A52A1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/>
          <a:stretch/>
        </p:blipFill>
        <p:spPr>
          <a:xfrm>
            <a:off x="1707172" y="2049436"/>
            <a:ext cx="226557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DA6FDF30-7F5F-7212-C09F-C76AC8DFCBAB}"/>
              </a:ext>
            </a:extLst>
          </p:cNvPr>
          <p:cNvGrpSpPr/>
          <p:nvPr/>
        </p:nvGrpSpPr>
        <p:grpSpPr>
          <a:xfrm>
            <a:off x="2596653" y="4642457"/>
            <a:ext cx="699770" cy="676275"/>
            <a:chOff x="0" y="0"/>
            <a:chExt cx="700142" cy="676275"/>
          </a:xfrm>
        </p:grpSpPr>
        <p:pic>
          <p:nvPicPr>
            <p:cNvPr id="25" name="圖片 24">
              <a:extLst>
                <a:ext uri="{FF2B5EF4-FFF2-40B4-BE49-F238E27FC236}">
                  <a16:creationId xmlns:a16="http://schemas.microsoft.com/office/drawing/2014/main" id="{D35F51B6-60C4-E86A-A3CA-1C4FBD6AA7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" y="0"/>
              <a:ext cx="691515" cy="676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" name="直線單箭頭接點 25">
              <a:extLst>
                <a:ext uri="{FF2B5EF4-FFF2-40B4-BE49-F238E27FC236}">
                  <a16:creationId xmlns:a16="http://schemas.microsoft.com/office/drawing/2014/main" id="{281811C7-DA2C-9F87-825E-85091D9748EA}"/>
                </a:ext>
              </a:extLst>
            </p:cNvPr>
            <p:cNvCxnSpPr/>
            <p:nvPr/>
          </p:nvCxnSpPr>
          <p:spPr>
            <a:xfrm>
              <a:off x="258793" y="41694"/>
              <a:ext cx="162560" cy="381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直線單箭頭接點 26">
              <a:extLst>
                <a:ext uri="{FF2B5EF4-FFF2-40B4-BE49-F238E27FC236}">
                  <a16:creationId xmlns:a16="http://schemas.microsoft.com/office/drawing/2014/main" id="{2418FBCA-DAD3-5D7A-0D69-E6668E116E08}"/>
                </a:ext>
              </a:extLst>
            </p:cNvPr>
            <p:cNvCxnSpPr/>
            <p:nvPr/>
          </p:nvCxnSpPr>
          <p:spPr>
            <a:xfrm flipH="1">
              <a:off x="0" y="41694"/>
              <a:ext cx="178904" cy="397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9" name="圖片 28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D06BDDD5-1EC9-7414-4246-8AB1CE9C9D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2"/>
          <a:stretch/>
        </p:blipFill>
        <p:spPr>
          <a:xfrm>
            <a:off x="4222813" y="2049436"/>
            <a:ext cx="226557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object 9">
            <a:extLst>
              <a:ext uri="{FF2B5EF4-FFF2-40B4-BE49-F238E27FC236}">
                <a16:creationId xmlns:a16="http://schemas.microsoft.com/office/drawing/2014/main" id="{37CCB874-7918-67C7-7C31-63F5CF28CCC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53113" y="4340914"/>
            <a:ext cx="656536" cy="745379"/>
          </a:xfrm>
          <a:prstGeom prst="rect">
            <a:avLst/>
          </a:prstGeom>
        </p:spPr>
      </p:pic>
      <p:pic>
        <p:nvPicPr>
          <p:cNvPr id="33" name="圖片 32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CA6B1743-0649-DD2A-7AAE-43EC9C1D6F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6714370" y="2049436"/>
            <a:ext cx="22526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97650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圖片 3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021AF908-C229-B507-7C72-FB53CC38EC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4235690" y="2049436"/>
            <a:ext cx="22526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234306" y="889800"/>
            <a:ext cx="622478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點擊下⽅時間選項，可查看前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24⼩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時、前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7⽇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、前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30⽇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的污染物濃度的歷史統計折線圖。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左右滑移可查看詳細歷史資料。</a:t>
            </a: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E316F4E-5682-001E-0689-CA2261195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6922" y="488385"/>
            <a:ext cx="2739549" cy="401415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3.6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-CEMS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煙道監測</a:t>
            </a:r>
            <a:endParaRPr lang="zh-TW" altLang="zh-TW" dirty="0">
              <a:effectLst/>
            </a:endParaRPr>
          </a:p>
        </p:txBody>
      </p:sp>
      <p:pic>
        <p:nvPicPr>
          <p:cNvPr id="15" name="圖片 14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3126908E-FF30-8DDA-130E-9A1B51E7DE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6714370" y="2049436"/>
            <a:ext cx="22526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Picture 2">
            <a:extLst>
              <a:ext uri="{FF2B5EF4-FFF2-40B4-BE49-F238E27FC236}">
                <a16:creationId xmlns:a16="http://schemas.microsoft.com/office/drawing/2014/main" id="{7EAF49FC-B5F4-3CF5-4EEF-E70D498A9E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112" y="4815294"/>
            <a:ext cx="765175" cy="69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圖片 30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B8471113-6980-303A-D29E-9CD2D9B26BF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1713732" y="2049436"/>
            <a:ext cx="22526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Picture 2">
            <a:extLst>
              <a:ext uri="{FF2B5EF4-FFF2-40B4-BE49-F238E27FC236}">
                <a16:creationId xmlns:a16="http://schemas.microsoft.com/office/drawing/2014/main" id="{C135B31D-CE76-B719-4EB1-725CE270D6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4906" y="4815295"/>
            <a:ext cx="765175" cy="696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3" name="群組 32">
            <a:extLst>
              <a:ext uri="{FF2B5EF4-FFF2-40B4-BE49-F238E27FC236}">
                <a16:creationId xmlns:a16="http://schemas.microsoft.com/office/drawing/2014/main" id="{C5DF221C-8739-EF4B-82C0-E3A1D41B8B98}"/>
              </a:ext>
            </a:extLst>
          </p:cNvPr>
          <p:cNvGrpSpPr/>
          <p:nvPr/>
        </p:nvGrpSpPr>
        <p:grpSpPr>
          <a:xfrm>
            <a:off x="7620801" y="3865133"/>
            <a:ext cx="699770" cy="676275"/>
            <a:chOff x="0" y="0"/>
            <a:chExt cx="700142" cy="676275"/>
          </a:xfrm>
        </p:grpSpPr>
        <p:pic>
          <p:nvPicPr>
            <p:cNvPr id="34" name="圖片 33">
              <a:extLst>
                <a:ext uri="{FF2B5EF4-FFF2-40B4-BE49-F238E27FC236}">
                  <a16:creationId xmlns:a16="http://schemas.microsoft.com/office/drawing/2014/main" id="{36031A93-F319-6D42-AEE2-E4E1D6E30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7" y="0"/>
              <a:ext cx="691515" cy="67627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5" name="直線單箭頭接點 34">
              <a:extLst>
                <a:ext uri="{FF2B5EF4-FFF2-40B4-BE49-F238E27FC236}">
                  <a16:creationId xmlns:a16="http://schemas.microsoft.com/office/drawing/2014/main" id="{3A8CCCE7-ADEB-5B8F-A8D6-A484F1132ACD}"/>
                </a:ext>
              </a:extLst>
            </p:cNvPr>
            <p:cNvCxnSpPr/>
            <p:nvPr/>
          </p:nvCxnSpPr>
          <p:spPr>
            <a:xfrm>
              <a:off x="258793" y="41694"/>
              <a:ext cx="162560" cy="381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單箭頭接點 35">
              <a:extLst>
                <a:ext uri="{FF2B5EF4-FFF2-40B4-BE49-F238E27FC236}">
                  <a16:creationId xmlns:a16="http://schemas.microsoft.com/office/drawing/2014/main" id="{4DA84BA8-735B-DFE6-C7FA-2B92EBC24651}"/>
                </a:ext>
              </a:extLst>
            </p:cNvPr>
            <p:cNvCxnSpPr/>
            <p:nvPr/>
          </p:nvCxnSpPr>
          <p:spPr>
            <a:xfrm flipH="1">
              <a:off x="0" y="41694"/>
              <a:ext cx="178904" cy="3976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9790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3396975" y="1029525"/>
            <a:ext cx="38908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點擊上⽅污染源，可查看各污染源的歷史統計折線圖。</a:t>
            </a:r>
          </a:p>
        </p:txBody>
      </p:sp>
      <p:sp>
        <p:nvSpPr>
          <p:cNvPr id="15" name="標題 14">
            <a:extLst>
              <a:ext uri="{FF2B5EF4-FFF2-40B4-BE49-F238E27FC236}">
                <a16:creationId xmlns:a16="http://schemas.microsoft.com/office/drawing/2014/main" id="{9594ABA9-9CE8-D0D3-8317-77E5D9975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8316" y="462234"/>
            <a:ext cx="2808129" cy="458916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3.6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-CEMS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煙道監測</a:t>
            </a:r>
            <a:endParaRPr lang="zh-TW" altLang="zh-TW" dirty="0">
              <a:effectLst/>
            </a:endParaRPr>
          </a:p>
        </p:txBody>
      </p:sp>
      <p:pic>
        <p:nvPicPr>
          <p:cNvPr id="21" name="圖片 20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90A88A48-9523-A6B7-7AFC-C838CF18EF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1513592" y="1583837"/>
            <a:ext cx="2463332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C7ECEC32-A63E-B317-8A4C-C22904B7476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4178150" y="1583837"/>
            <a:ext cx="2466726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BC6D52F-92E7-246E-6D4A-60D0299DC6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6846102" y="1583837"/>
            <a:ext cx="2466726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>
            <a:extLst>
              <a:ext uri="{FF2B5EF4-FFF2-40B4-BE49-F238E27FC236}">
                <a16:creationId xmlns:a16="http://schemas.microsoft.com/office/drawing/2014/main" id="{2B4381A7-1E03-73F8-09BB-05E0942F7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975" y="2384563"/>
            <a:ext cx="523875" cy="594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圖片 28">
            <a:extLst>
              <a:ext uri="{FF2B5EF4-FFF2-40B4-BE49-F238E27FC236}">
                <a16:creationId xmlns:a16="http://schemas.microsoft.com/office/drawing/2014/main" id="{EB1F486A-F46D-E753-DFB6-2A550F74F8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307" y="2782128"/>
            <a:ext cx="523875" cy="5949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6720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" name="圖片 72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868B7EB1-39C0-9587-DAEE-46C133BE60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839469" y="1583837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4" name="圖片 73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77BAD5F7-0563-A0D5-3C0D-04953CABC6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178150" y="1583837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5" name="圖片 74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EC267B1C-FBD9-F41B-2559-94D636232E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513592" y="1583837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19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935312" y="1011017"/>
            <a:ext cx="4814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持續向下滑移，即可查看河川污染指標、紫外線指數及天氣等資訊。</a:t>
            </a:r>
          </a:p>
        </p:txBody>
      </p:sp>
      <p:grpSp>
        <p:nvGrpSpPr>
          <p:cNvPr id="62" name="群組 61">
            <a:extLst>
              <a:ext uri="{FF2B5EF4-FFF2-40B4-BE49-F238E27FC236}">
                <a16:creationId xmlns:a16="http://schemas.microsoft.com/office/drawing/2014/main" id="{EFB8F494-2F4F-0615-62E0-04DF6044BBF9}"/>
              </a:ext>
            </a:extLst>
          </p:cNvPr>
          <p:cNvGrpSpPr/>
          <p:nvPr/>
        </p:nvGrpSpPr>
        <p:grpSpPr>
          <a:xfrm>
            <a:off x="3251313" y="3121718"/>
            <a:ext cx="724059" cy="913751"/>
            <a:chOff x="3176123" y="3307094"/>
            <a:chExt cx="724059" cy="913751"/>
          </a:xfrm>
        </p:grpSpPr>
        <p:cxnSp>
          <p:nvCxnSpPr>
            <p:cNvPr id="57" name="直線單箭頭接點 56">
              <a:extLst>
                <a:ext uri="{FF2B5EF4-FFF2-40B4-BE49-F238E27FC236}">
                  <a16:creationId xmlns:a16="http://schemas.microsoft.com/office/drawing/2014/main" id="{3A38BE13-89A5-C558-0242-A92C53E42FB1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274657" y="3731602"/>
              <a:ext cx="28300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單箭頭接點 57">
              <a:extLst>
                <a:ext uri="{FF2B5EF4-FFF2-40B4-BE49-F238E27FC236}">
                  <a16:creationId xmlns:a16="http://schemas.microsoft.com/office/drawing/2014/main" id="{33B21D0B-C36C-9F79-9A66-4B47C0831DC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273213" y="3448597"/>
              <a:ext cx="28300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9" name="object 7">
              <a:extLst>
                <a:ext uri="{FF2B5EF4-FFF2-40B4-BE49-F238E27FC236}">
                  <a16:creationId xmlns:a16="http://schemas.microsoft.com/office/drawing/2014/main" id="{F2E20194-CB55-E72B-8805-B7EAE46A941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9036" y="3544570"/>
              <a:ext cx="691146" cy="676275"/>
            </a:xfrm>
            <a:prstGeom prst="rect">
              <a:avLst/>
            </a:prstGeom>
          </p:spPr>
        </p:pic>
        <p:cxnSp>
          <p:nvCxnSpPr>
            <p:cNvPr id="60" name="直線單箭頭接點 59">
              <a:extLst>
                <a:ext uri="{FF2B5EF4-FFF2-40B4-BE49-F238E27FC236}">
                  <a16:creationId xmlns:a16="http://schemas.microsoft.com/office/drawing/2014/main" id="{4D7C1FD8-E640-26D7-A9CE-B819082F59D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6123" y="3590100"/>
              <a:ext cx="213191" cy="0"/>
            </a:xfrm>
            <a:prstGeom prst="straightConnector1">
              <a:avLst/>
            </a:prstGeom>
            <a:ln w="28575">
              <a:solidFill>
                <a:srgbClr val="4584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直線單箭頭接點 60">
              <a:extLst>
                <a:ext uri="{FF2B5EF4-FFF2-40B4-BE49-F238E27FC236}">
                  <a16:creationId xmlns:a16="http://schemas.microsoft.com/office/drawing/2014/main" id="{D4B3BA07-1B10-847B-D036-E8D96E73E9BC}"/>
                </a:ext>
              </a:extLst>
            </p:cNvPr>
            <p:cNvCxnSpPr>
              <a:cxnSpLocks/>
            </p:cNvCxnSpPr>
            <p:nvPr/>
          </p:nvCxnSpPr>
          <p:spPr>
            <a:xfrm>
              <a:off x="3482937" y="3593275"/>
              <a:ext cx="143343" cy="0"/>
            </a:xfrm>
            <a:prstGeom prst="straightConnector1">
              <a:avLst/>
            </a:prstGeom>
            <a:ln w="28575">
              <a:solidFill>
                <a:srgbClr val="4584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3" name="群組 62">
            <a:extLst>
              <a:ext uri="{FF2B5EF4-FFF2-40B4-BE49-F238E27FC236}">
                <a16:creationId xmlns:a16="http://schemas.microsoft.com/office/drawing/2014/main" id="{3F96AD96-3898-ED75-F257-7189E8014BE2}"/>
              </a:ext>
            </a:extLst>
          </p:cNvPr>
          <p:cNvGrpSpPr/>
          <p:nvPr/>
        </p:nvGrpSpPr>
        <p:grpSpPr>
          <a:xfrm>
            <a:off x="5951685" y="2806346"/>
            <a:ext cx="612027" cy="772248"/>
            <a:chOff x="3176010" y="3307094"/>
            <a:chExt cx="724172" cy="913751"/>
          </a:xfrm>
        </p:grpSpPr>
        <p:cxnSp>
          <p:nvCxnSpPr>
            <p:cNvPr id="64" name="直線單箭頭接點 63">
              <a:extLst>
                <a:ext uri="{FF2B5EF4-FFF2-40B4-BE49-F238E27FC236}">
                  <a16:creationId xmlns:a16="http://schemas.microsoft.com/office/drawing/2014/main" id="{FB987447-B4E2-D1D4-A7BD-1DBEE4BB8C1A}"/>
                </a:ext>
              </a:extLst>
            </p:cNvPr>
            <p:cNvCxnSpPr>
              <a:cxnSpLocks/>
            </p:cNvCxnSpPr>
            <p:nvPr/>
          </p:nvCxnSpPr>
          <p:spPr>
            <a:xfrm rot="5400000" flipV="1">
              <a:off x="3274657" y="3731602"/>
              <a:ext cx="28300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直線單箭頭接點 64">
              <a:extLst>
                <a:ext uri="{FF2B5EF4-FFF2-40B4-BE49-F238E27FC236}">
                  <a16:creationId xmlns:a16="http://schemas.microsoft.com/office/drawing/2014/main" id="{006BE05E-D7E5-198B-852F-EC0BBD2D39DD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273213" y="3448597"/>
              <a:ext cx="283005" cy="0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6" name="object 7">
              <a:extLst>
                <a:ext uri="{FF2B5EF4-FFF2-40B4-BE49-F238E27FC236}">
                  <a16:creationId xmlns:a16="http://schemas.microsoft.com/office/drawing/2014/main" id="{99F74741-2D8E-5640-7D44-F191DAD347F4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209036" y="3544570"/>
              <a:ext cx="691146" cy="676275"/>
            </a:xfrm>
            <a:prstGeom prst="rect">
              <a:avLst/>
            </a:prstGeom>
          </p:spPr>
        </p:pic>
        <p:cxnSp>
          <p:nvCxnSpPr>
            <p:cNvPr id="67" name="直線單箭頭接點 66">
              <a:extLst>
                <a:ext uri="{FF2B5EF4-FFF2-40B4-BE49-F238E27FC236}">
                  <a16:creationId xmlns:a16="http://schemas.microsoft.com/office/drawing/2014/main" id="{7A9CEAD6-0CDB-4EFE-A64B-8B1B682153A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6010" y="3590100"/>
              <a:ext cx="213304" cy="0"/>
            </a:xfrm>
            <a:prstGeom prst="straightConnector1">
              <a:avLst/>
            </a:prstGeom>
            <a:ln w="28575">
              <a:solidFill>
                <a:srgbClr val="2A7AA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直線單箭頭接點 67">
              <a:extLst>
                <a:ext uri="{FF2B5EF4-FFF2-40B4-BE49-F238E27FC236}">
                  <a16:creationId xmlns:a16="http://schemas.microsoft.com/office/drawing/2014/main" id="{52739579-02EE-0964-BC9F-631C314672B9}"/>
                </a:ext>
              </a:extLst>
            </p:cNvPr>
            <p:cNvCxnSpPr>
              <a:cxnSpLocks/>
            </p:cNvCxnSpPr>
            <p:nvPr/>
          </p:nvCxnSpPr>
          <p:spPr>
            <a:xfrm>
              <a:off x="3482937" y="3593275"/>
              <a:ext cx="143343" cy="0"/>
            </a:xfrm>
            <a:prstGeom prst="straightConnector1">
              <a:avLst/>
            </a:prstGeom>
            <a:ln w="28575">
              <a:solidFill>
                <a:srgbClr val="4584B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9F09E847-697E-94FE-69F4-AAF92AFFE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376" y="498987"/>
            <a:ext cx="4532010" cy="389976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3.7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河川汙染指標、紫外線指數及天氣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474808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55168" y="424688"/>
            <a:ext cx="9777730" cy="580671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15" algn="ctr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464853"/>
                </a:solidFill>
                <a:latin typeface="Microsoft JhengHei"/>
                <a:cs typeface="Microsoft JhengHei"/>
              </a:rPr>
              <a:t>目</a:t>
            </a:r>
            <a:r>
              <a:rPr lang="zh-TW" altLang="en-US" sz="2400" b="1" dirty="0">
                <a:solidFill>
                  <a:srgbClr val="464853"/>
                </a:solidFill>
                <a:latin typeface="Microsoft JhengHei"/>
                <a:cs typeface="Microsoft JhengHei"/>
              </a:rPr>
              <a:t> </a:t>
            </a:r>
            <a:r>
              <a:rPr sz="2400" b="1" dirty="0">
                <a:solidFill>
                  <a:srgbClr val="464853"/>
                </a:solidFill>
                <a:latin typeface="Microsoft JhengHei"/>
                <a:cs typeface="Microsoft JhengHei"/>
              </a:rPr>
              <a:t>錄</a:t>
            </a:r>
            <a:endParaRPr lang="zh-TW" altLang="en-US" sz="2400" dirty="0">
              <a:solidFill>
                <a:srgbClr val="464853"/>
              </a:solidFill>
              <a:latin typeface="Microsoft JhengHei"/>
              <a:cs typeface="Microsoft JhengHei"/>
            </a:endParaRPr>
          </a:p>
          <a:p>
            <a:pPr marR="6985" algn="r">
              <a:lnSpc>
                <a:spcPct val="100000"/>
              </a:lnSpc>
              <a:spcBef>
                <a:spcPts val="1105"/>
              </a:spcBef>
            </a:pP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1.0</a:t>
            </a:r>
            <a:r>
              <a:rPr lang="zh-TW" altLang="en-US" sz="1200" b="1" spc="27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下載</a:t>
            </a:r>
            <a:r>
              <a:rPr lang="zh-TW" altLang="en-US" sz="1200" b="1" spc="-1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</a:t>
            </a:r>
            <a:r>
              <a:rPr lang="en-US" sz="1200" b="1" spc="-2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.....................................................................................................................................................................................................................................4</a:t>
            </a:r>
            <a:endParaRPr lang="en-US"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6985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2.0</a:t>
            </a:r>
            <a:r>
              <a:rPr sz="1200" b="1" spc="27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設定</a:t>
            </a:r>
            <a:r>
              <a:rPr sz="1200" b="1" spc="-1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</a:t>
            </a:r>
            <a:r>
              <a:rPr sz="1200" b="1" spc="-2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.....................................................................................................................................................................................................................................6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6985" algn="r">
              <a:lnSpc>
                <a:spcPct val="100000"/>
              </a:lnSpc>
              <a:spcBef>
                <a:spcPts val="137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3.0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首頁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..............................................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8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6985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3.1</a:t>
            </a:r>
            <a:r>
              <a:rPr sz="1200" b="1" spc="25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首頁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切換查看地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點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.............................................................................................................................................................................................................8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65"/>
              </a:spcBef>
            </a:pP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5" action="ppaction://hlinksldjump"/>
              </a:rPr>
              <a:t>3.2</a:t>
            </a:r>
            <a:r>
              <a:rPr lang="zh-TW" altLang="en-US"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5" action="ppaction://hlinksldjump"/>
              </a:rPr>
              <a:t> 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5" action="ppaction://hlinksldjump"/>
              </a:rPr>
              <a:t>首頁</a:t>
            </a:r>
            <a:r>
              <a:rPr lang="en-US" altLang="zh-TW"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5" action="ppaction://hlinksldjump"/>
              </a:rPr>
              <a:t>-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5" action="ppaction://hlinksldjump"/>
              </a:rPr>
              <a:t>右側欄位功</a:t>
            </a:r>
            <a:r>
              <a:rPr lang="zh-TW" altLang="en-US"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5" action="ppaction://hlinksldjump"/>
              </a:rPr>
              <a:t>能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5" action="ppaction://hlinksldjump"/>
              </a:rPr>
              <a:t>.............................................................................................................................................................................................................9</a:t>
            </a:r>
            <a:endParaRPr lang="zh-TW" altLang="en-US"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6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6" action="ppaction://hlinksldjump"/>
              </a:rPr>
              <a:t>3.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6" action="ppaction://hlinksldjump"/>
              </a:rPr>
              <a:t>3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6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6" action="ppaction://hlinksldjump"/>
              </a:rPr>
              <a:t>首頁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6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6" action="ppaction://hlinksldjump"/>
              </a:rPr>
              <a:t>畫面分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6" action="ppaction://hlinksldjump"/>
              </a:rPr>
              <a:t>享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6" action="ppaction://hlinksldjump"/>
              </a:rPr>
              <a:t>...................................................................................................................................................................................................................1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6" action="ppaction://hlinksldjump"/>
              </a:rPr>
              <a:t>0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3.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4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首頁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空氣品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質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...................................................................................................................................................................................................................12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6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8" action="ppaction://hlinksldjump"/>
              </a:rPr>
              <a:t>3.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8" action="ppaction://hlinksldjump"/>
              </a:rPr>
              <a:t>5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8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8" action="ppaction://hlinksldjump"/>
              </a:rPr>
              <a:t>首頁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8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8" action="ppaction://hlinksldjump"/>
              </a:rPr>
              <a:t>行動建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8" action="ppaction://hlinksldjump"/>
              </a:rPr>
              <a:t>議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...................................................................................................................................................................................................................1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4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6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9" action="ppaction://hlinksldjump"/>
              </a:rPr>
              <a:t>3.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9" action="ppaction://hlinksldjump"/>
              </a:rPr>
              <a:t>6</a:t>
            </a:r>
            <a:r>
              <a:rPr sz="1200" b="1" spc="28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9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9" action="ppaction://hlinksldjump"/>
              </a:rPr>
              <a:t>首頁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9" action="ppaction://hlinksldjump"/>
              </a:rPr>
              <a:t>-CEMS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9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9" action="ppaction://hlinksldjump"/>
              </a:rPr>
              <a:t>煙道監測</a:t>
            </a:r>
            <a:r>
              <a:rPr sz="1200" b="1" spc="-6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9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......................................................................................................................................................................................................1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5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0" action="ppaction://hlinksldjump"/>
              </a:rPr>
              <a:t>3.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0" action="ppaction://hlinksldjump"/>
              </a:rPr>
              <a:t>7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0" action="ppaction://hlinksldjump"/>
              </a:rPr>
              <a:t>  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0" action="ppaction://hlinksldjump"/>
              </a:rPr>
              <a:t>首頁河川汙染指標、紫外線指數及天氣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0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.......................................</a:t>
            </a:r>
            <a:r>
              <a:rPr lang="en-US" altLang="zh-TW"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19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7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1" action="ppaction://hlinksldjump"/>
              </a:rPr>
              <a:t>4.0 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1" action="ppaction://hlinksldjump"/>
              </a:rPr>
              <a:t>地圖顯示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1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2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0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1" action="ppaction://hlinksldjump"/>
              </a:rPr>
              <a:t>4.1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1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1" action="ppaction://hlinksldjump"/>
              </a:rPr>
              <a:t>地圖顯示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1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1" action="ppaction://hlinksldjump"/>
              </a:rPr>
              <a:t>國家級空品測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1" action="ppaction://hlinksldjump"/>
              </a:rPr>
              <a:t>站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...............................................................................................................................................................................................2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0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2" action="ppaction://hlinksldjump"/>
              </a:rPr>
              <a:t>4.2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2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2" action="ppaction://hlinksldjump"/>
              </a:rPr>
              <a:t>地圖顯示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2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2" action="ppaction://hlinksldjump"/>
              </a:rPr>
              <a:t>煙道連續監測系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2" action="ppaction://hlinksldjump"/>
              </a:rPr>
              <a:t>統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...........................................................................................................................................................................................2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4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7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3" action="ppaction://hlinksldjump"/>
              </a:rPr>
              <a:t>4.3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3" action="ppaction://hlinksldjump"/>
              </a:rPr>
              <a:t> 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3" action="ppaction://hlinksldjump"/>
              </a:rPr>
              <a:t>地圖顯示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3" action="ppaction://hlinksldjump"/>
              </a:rPr>
              <a:t>-</a:t>
            </a:r>
            <a:r>
              <a:rPr lang="zh-TW" altLang="en-US"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3" action="ppaction://hlinksldjump"/>
              </a:rPr>
              <a:t>環保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3" action="ppaction://hlinksldjump"/>
              </a:rPr>
              <a:t>餐</a:t>
            </a:r>
            <a:r>
              <a:rPr sz="1200" b="1" spc="120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3" action="ppaction://hlinksldjump"/>
              </a:rPr>
              <a:t>廳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29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4" action="ppaction://hlinksldjump"/>
              </a:rPr>
              <a:t>4.4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4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4" action="ppaction://hlinksldjump"/>
              </a:rPr>
              <a:t>地圖顯示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4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4" action="ppaction://hlinksldjump"/>
              </a:rPr>
              <a:t>環保標章旅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4" action="ppaction://hlinksldjump"/>
              </a:rPr>
              <a:t>館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...................................................................................................................................................................................................3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4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dirty="0"/>
              <a:t>2</a:t>
            </a:fld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圖片 36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48F6691F-444A-A879-C8B7-27788C46DC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07172" y="2168704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8" name="圖片 37" descr="一張含有 文字, 螢幕擷取畫面, 軟體, 地圖 的圖片&#10;&#10;自動產生的描述">
            <a:extLst>
              <a:ext uri="{FF2B5EF4-FFF2-40B4-BE49-F238E27FC236}">
                <a16:creationId xmlns:a16="http://schemas.microsoft.com/office/drawing/2014/main" id="{6A6849F6-8297-BCA9-5DBE-BB45AABB6BB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13596" y="2168704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5E86682A-D574-6E9F-0F4D-5BBB2A205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10382" y="2168704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638263" y="1101600"/>
            <a:ext cx="5416868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下⽅選單為國家級空品測站的污染物選項，點選即可查看各種污染物濃度值。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左右拖曳下⽅選單，可選擇各測站的其他污染物選項。</a:t>
            </a:r>
          </a:p>
        </p:txBody>
      </p:sp>
      <p:pic>
        <p:nvPicPr>
          <p:cNvPr id="30" name="object 9">
            <a:extLst>
              <a:ext uri="{FF2B5EF4-FFF2-40B4-BE49-F238E27FC236}">
                <a16:creationId xmlns:a16="http://schemas.microsoft.com/office/drawing/2014/main" id="{C18BEC99-03FF-6DFD-1BDA-F227925D8A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448614" y="5205936"/>
            <a:ext cx="656536" cy="745379"/>
          </a:xfrm>
          <a:prstGeom prst="rect">
            <a:avLst/>
          </a:prstGeom>
        </p:spPr>
      </p:pic>
      <p:pic>
        <p:nvPicPr>
          <p:cNvPr id="40" name="object 6">
            <a:extLst>
              <a:ext uri="{FF2B5EF4-FFF2-40B4-BE49-F238E27FC236}">
                <a16:creationId xmlns:a16="http://schemas.microsoft.com/office/drawing/2014/main" id="{A3B3F735-717D-1424-F731-CB089D1338F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03183" y="5205936"/>
            <a:ext cx="658688" cy="644515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F239A9B-E3F1-C129-8A73-47FDE48C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2728" y="236721"/>
            <a:ext cx="1687938" cy="456340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地圖顯示</a:t>
            </a:r>
            <a:endParaRPr lang="zh-TW" altLang="zh-TW" dirty="0">
              <a:effectLst/>
            </a:endParaRPr>
          </a:p>
        </p:txBody>
      </p:sp>
      <p:sp>
        <p:nvSpPr>
          <p:cNvPr id="3" name="標題 1">
            <a:extLst>
              <a:ext uri="{FF2B5EF4-FFF2-40B4-BE49-F238E27FC236}">
                <a16:creationId xmlns:a16="http://schemas.microsoft.com/office/drawing/2014/main" id="{DEA49482-E2C5-4F82-0378-9560FB2EF1CD}"/>
              </a:ext>
            </a:extLst>
          </p:cNvPr>
          <p:cNvSpPr txBox="1">
            <a:spLocks/>
          </p:cNvSpPr>
          <p:nvPr/>
        </p:nvSpPr>
        <p:spPr>
          <a:xfrm>
            <a:off x="3773189" y="715975"/>
            <a:ext cx="3147016" cy="5661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1008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52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4.1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國家級空品測站</a:t>
            </a:r>
          </a:p>
        </p:txBody>
      </p:sp>
    </p:spTree>
    <p:extLst>
      <p:ext uri="{BB962C8B-B14F-4D97-AF65-F5344CB8AC3E}">
        <p14:creationId xmlns:p14="http://schemas.microsoft.com/office/powerpoint/2010/main" val="18230497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地圖, 螢幕擷取畫面, 數字 的圖片&#10;&#10;自動產生的描述">
            <a:extLst>
              <a:ext uri="{FF2B5EF4-FFF2-40B4-BE49-F238E27FC236}">
                <a16:creationId xmlns:a16="http://schemas.microsoft.com/office/drawing/2014/main" id="{23EA3930-3E9B-3735-1F3C-17CA838B75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16566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B8DCE335-A2C0-B946-3380-E4A4215F4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10138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9" name="圖片 38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5E86682A-D574-6E9F-0F4D-5BBB2A205D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11867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407430" y="885184"/>
            <a:ext cx="5878533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pic>
        <p:nvPicPr>
          <p:cNvPr id="30" name="object 9">
            <a:extLst>
              <a:ext uri="{FF2B5EF4-FFF2-40B4-BE49-F238E27FC236}">
                <a16:creationId xmlns:a16="http://schemas.microsoft.com/office/drawing/2014/main" id="{C18BEC99-03FF-6DFD-1BDA-F227925D8A6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32588" y="2330702"/>
            <a:ext cx="440793" cy="500441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849A586A-7A3D-D7D5-2F6B-DFCB55A45112}"/>
              </a:ext>
            </a:extLst>
          </p:cNvPr>
          <p:cNvGrpSpPr/>
          <p:nvPr/>
        </p:nvGrpSpPr>
        <p:grpSpPr>
          <a:xfrm>
            <a:off x="2952490" y="2704576"/>
            <a:ext cx="820699" cy="923110"/>
            <a:chOff x="1946438" y="602521"/>
            <a:chExt cx="820699" cy="923110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FFD2C7BD-9C78-1338-5486-2F518B647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95857B9C-B65D-F9AA-12D0-488397F69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46624B39-4667-E71F-E356-1EBBB1A2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114" y="2983116"/>
            <a:ext cx="658327" cy="798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>
            <a:extLst>
              <a:ext uri="{FF2B5EF4-FFF2-40B4-BE49-F238E27FC236}">
                <a16:creationId xmlns:a16="http://schemas.microsoft.com/office/drawing/2014/main" id="{7B1D41E4-62CB-DF04-BCCC-C070E6319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47" y="4750411"/>
            <a:ext cx="168284" cy="18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rgbClr val="898989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29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A3171D9C-8681-4EA7-45B2-546750EAA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5484" y="504184"/>
            <a:ext cx="3147016" cy="378154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4.1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國家級空品測站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164171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3022986" y="840794"/>
            <a:ext cx="4647426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點擊空氣品質指標對照圖例，畫⾯出現空氣品質指標定義的訊息。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點擊確定，即可關閉訊息。</a:t>
            </a:r>
          </a:p>
        </p:txBody>
      </p:sp>
      <p:pic>
        <p:nvPicPr>
          <p:cNvPr id="5" name="圖片 4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DDCBE59A-C57A-EE74-652D-E4A91295CE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2978277" y="201717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86FFA5B1-F72E-10C6-C29C-FF5F7F1DCC8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859043" y="2176986"/>
            <a:ext cx="656536" cy="745379"/>
          </a:xfrm>
          <a:prstGeom prst="rect">
            <a:avLst/>
          </a:prstGeom>
        </p:spPr>
      </p:pic>
      <p:pic>
        <p:nvPicPr>
          <p:cNvPr id="11" name="圖片 10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3A4283D5-ECF2-D58F-0463-64428621427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30"/>
          <a:stretch/>
        </p:blipFill>
        <p:spPr>
          <a:xfrm>
            <a:off x="5488668" y="2017176"/>
            <a:ext cx="224241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502E295-BB4D-1B44-1009-3B2E3F383C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3192" y="407078"/>
            <a:ext cx="3147015" cy="523335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4.1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國家級空品測站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0954454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3210966" y="1073989"/>
            <a:ext cx="4262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點選測站圖示，即可查看該測站空氣品質指標的詳細資訊。</a:t>
            </a:r>
          </a:p>
        </p:txBody>
      </p:sp>
      <p:pic>
        <p:nvPicPr>
          <p:cNvPr id="7" name="圖片 6" descr="一張含有 文字, 地圖, 螢幕擷取畫面, 數字 的圖片&#10;&#10;自動產生的描述">
            <a:extLst>
              <a:ext uri="{FF2B5EF4-FFF2-40B4-BE49-F238E27FC236}">
                <a16:creationId xmlns:a16="http://schemas.microsoft.com/office/drawing/2014/main" id="{77AFC21F-7D74-54D4-55E5-6F9786061B6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2830200" y="1641325"/>
            <a:ext cx="2429670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文字, 螢幕擷取畫面, 數字, 多媒體 的圖片&#10;&#10;自動產生的描述">
            <a:extLst>
              <a:ext uri="{FF2B5EF4-FFF2-40B4-BE49-F238E27FC236}">
                <a16:creationId xmlns:a16="http://schemas.microsoft.com/office/drawing/2014/main" id="{7B862A9A-1867-8AEC-0313-AB446879B0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5427112" y="1641325"/>
            <a:ext cx="2429670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BE4923BB-09CB-94A4-98D6-9B9692F4EF5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449593" y="3996261"/>
            <a:ext cx="656536" cy="74537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E453062-7BE1-7FF1-8737-CD34A6ED6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7999" y="395362"/>
            <a:ext cx="3288189" cy="591915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4.1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國家級空品測站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28035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1554636" y="1023694"/>
            <a:ext cx="7584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進⼊地圖顯示時，系統預設地圖為國家空品測站，必須先開啟左下⽅選單，將地圖切換為煙道連續監測系統。</a:t>
            </a:r>
          </a:p>
        </p:txBody>
      </p:sp>
      <p:pic>
        <p:nvPicPr>
          <p:cNvPr id="10" name="圖片 9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3339910A-38FC-C959-7629-9167D0D09E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513592" y="1583837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A3DDFBBF-E9AA-B42E-3B3E-39E1C684D8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179751" y="1565325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地圖, 螢幕擷取畫面, 地圖集 的圖片&#10;&#10;自動產生的描述">
            <a:extLst>
              <a:ext uri="{FF2B5EF4-FFF2-40B4-BE49-F238E27FC236}">
                <a16:creationId xmlns:a16="http://schemas.microsoft.com/office/drawing/2014/main" id="{9AE55584-0949-85CC-5A91-C3F3B7E6D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845911" y="1565325"/>
            <a:ext cx="2461779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3A75B5DB-BB5F-059B-29A8-BDD4133E74E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CC97E4C2-D52E-E650-8AF9-BCABD61404C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58917" y="5254545"/>
            <a:ext cx="656536" cy="74537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E76A048-2AEF-BFA9-D124-C189D6B5D3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47081" y="445361"/>
            <a:ext cx="3399236" cy="492855"/>
          </a:xfrm>
        </p:spPr>
        <p:txBody>
          <a:bodyPr>
            <a:normAutofit/>
          </a:bodyPr>
          <a:lstStyle/>
          <a:p>
            <a:pPr algn="ctr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4.2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地圖顯示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煙道連續監測系統</a:t>
            </a:r>
          </a:p>
        </p:txBody>
      </p:sp>
    </p:spTree>
    <p:extLst>
      <p:ext uri="{BB962C8B-B14F-4D97-AF65-F5344CB8AC3E}">
        <p14:creationId xmlns:p14="http://schemas.microsoft.com/office/powerpoint/2010/main" val="12813976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圖片 10" descr="一張含有 文字, 地圖, 螢幕擷取畫面, 軟體 的圖片&#10;&#10;自動產生的描述">
            <a:extLst>
              <a:ext uri="{FF2B5EF4-FFF2-40B4-BE49-F238E27FC236}">
                <a16:creationId xmlns:a16="http://schemas.microsoft.com/office/drawing/2014/main" id="{948EC76D-E8A7-8571-4BB7-B39D125763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2826995" y="1641325"/>
            <a:ext cx="2432875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地圖, 螢幕擷取畫面, 軟體 的圖片&#10;&#10;自動產生的描述">
            <a:extLst>
              <a:ext uri="{FF2B5EF4-FFF2-40B4-BE49-F238E27FC236}">
                <a16:creationId xmlns:a16="http://schemas.microsoft.com/office/drawing/2014/main" id="{9BB5B637-8B37-9177-089E-B53B86089C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5427112" y="1641325"/>
            <a:ext cx="2432875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550304" y="1082212"/>
            <a:ext cx="55835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下⽅選單為煙道連續監測系統的污染物選項，點選即可查看各種污染物濃度值。</a:t>
            </a:r>
          </a:p>
        </p:txBody>
      </p:sp>
      <p:pic>
        <p:nvPicPr>
          <p:cNvPr id="10" name="object 9">
            <a:extLst>
              <a:ext uri="{FF2B5EF4-FFF2-40B4-BE49-F238E27FC236}">
                <a16:creationId xmlns:a16="http://schemas.microsoft.com/office/drawing/2014/main" id="{BE4923BB-09CB-94A4-98D6-9B9692F4EF5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653170" y="5024961"/>
            <a:ext cx="656536" cy="745379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DCABF809-8A78-96C1-C1B8-9F1F28F9D38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6777370" y="5024961"/>
            <a:ext cx="656536" cy="745379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FE0C1E8-0AC3-446D-50AA-9B5A06A18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3170" y="435114"/>
            <a:ext cx="3377848" cy="477175"/>
          </a:xfrm>
        </p:spPr>
        <p:txBody>
          <a:bodyPr>
            <a:normAutofit/>
          </a:bodyPr>
          <a:lstStyle/>
          <a:p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4.2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煙道連續監測系統</a:t>
            </a:r>
            <a:endParaRPr lang="zh-TW" altLang="en-US" sz="1800" b="1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4324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 descr="一張含有 文字, 地圖, 螢幕擷取畫面, 地圖集 的圖片&#10;&#10;自動產生的描述">
            <a:extLst>
              <a:ext uri="{FF2B5EF4-FFF2-40B4-BE49-F238E27FC236}">
                <a16:creationId xmlns:a16="http://schemas.microsoft.com/office/drawing/2014/main" id="{B934BB59-D2EE-B090-2CDD-B546693DBA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721124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文字, 地圖, 螢幕擷取畫面, 地圖集 的圖片&#10;&#10;自動產生的描述">
            <a:extLst>
              <a:ext uri="{FF2B5EF4-FFF2-40B4-BE49-F238E27FC236}">
                <a16:creationId xmlns:a16="http://schemas.microsoft.com/office/drawing/2014/main" id="{7867860E-6D68-422E-AA7A-A88C6B907E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19891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73A25610-9712-0E7B-D4F5-6F89739BFA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1"/>
          <a:stretch/>
        </p:blipFill>
        <p:spPr>
          <a:xfrm>
            <a:off x="6716566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1022436" y="862133"/>
            <a:ext cx="8648521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雙指拖曳縮放地圖時，畫⾯會根據地圖尺度⼩⼤呈現縣市、鄉鎮市區及測站等資訊。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單指拖曳平移地圖時，畫⾯會隨之移動。若使用者位置⾮位在地圖中⼼點，點擊右下⽅定位圖示，即可⾃動找尋使用者位置。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49A586A-7A3D-D7D5-2F6B-DFCB55A45112}"/>
              </a:ext>
            </a:extLst>
          </p:cNvPr>
          <p:cNvGrpSpPr/>
          <p:nvPr/>
        </p:nvGrpSpPr>
        <p:grpSpPr>
          <a:xfrm>
            <a:off x="7677549" y="3319870"/>
            <a:ext cx="820699" cy="923110"/>
            <a:chOff x="1946438" y="602521"/>
            <a:chExt cx="820699" cy="923110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FFD2C7BD-9C78-1338-5486-2F518B647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95857B9C-B65D-F9AA-12D0-488397F69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46624B39-4667-E71F-E356-1EBBB1A2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722" y="3084057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 Box 14">
            <a:extLst>
              <a:ext uri="{FF2B5EF4-FFF2-40B4-BE49-F238E27FC236}">
                <a16:creationId xmlns:a16="http://schemas.microsoft.com/office/drawing/2014/main" id="{7B1D41E4-62CB-DF04-BCCC-C070E6319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47" y="4750411"/>
            <a:ext cx="168284" cy="18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rgbClr val="898989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29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9" name="Picture 10">
            <a:extLst>
              <a:ext uri="{FF2B5EF4-FFF2-40B4-BE49-F238E27FC236}">
                <a16:creationId xmlns:a16="http://schemas.microsoft.com/office/drawing/2014/main" id="{05E4E2E0-C01A-32DA-5B88-1B634DE2C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092" y="3905774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B9AC53FF-C54B-B50D-23FF-96F5180BC4B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6616" y="2338678"/>
            <a:ext cx="656536" cy="74537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4684E944-7030-C51A-8D80-889AFD71E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5126" y="416064"/>
            <a:ext cx="3377848" cy="554150"/>
          </a:xfrm>
        </p:spPr>
        <p:txBody>
          <a:bodyPr/>
          <a:lstStyle/>
          <a:p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4.2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煙道連續監測系統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5787411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5B3286C5-6D9B-AFE3-F420-510B449A49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3"/>
          <a:stretch/>
        </p:blipFill>
        <p:spPr>
          <a:xfrm>
            <a:off x="1728416" y="2049436"/>
            <a:ext cx="226320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文字, 螢幕擷取畫面, 地圖, 多媒體 的圖片&#10;&#10;自動產生的描述">
            <a:extLst>
              <a:ext uri="{FF2B5EF4-FFF2-40B4-BE49-F238E27FC236}">
                <a16:creationId xmlns:a16="http://schemas.microsoft.com/office/drawing/2014/main" id="{68BD9573-E768-FE71-6F1C-0028F874FB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/>
          <a:stretch/>
        </p:blipFill>
        <p:spPr>
          <a:xfrm>
            <a:off x="4226188" y="2049436"/>
            <a:ext cx="226320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26AEBA43-601C-9F31-0F09-E7EB862527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2"/>
          <a:stretch/>
        </p:blipFill>
        <p:spPr>
          <a:xfrm>
            <a:off x="6723960" y="2049436"/>
            <a:ext cx="226320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1351854" y="686508"/>
            <a:ext cx="7989688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地圖縮放⾄測站尺度時，點選測站可查看該測站各項污染物數值。</a:t>
            </a: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點擊查看詳細資料，可進⼊資訊⾴查看詳細資料。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左右滑移資訊⾴，可切換同⼀場址不同煙囪序號，點選檢查歷史趨勢圖可查看歷史統計。參考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3.6 CEMS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煙道監測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:a16="http://schemas.microsoft.com/office/drawing/2014/main" id="{7B1D41E4-62CB-DF04-BCCC-C070E6319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0947" y="4750411"/>
            <a:ext cx="168284" cy="186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zh-TW" sz="1200" b="0" i="0" u="none" strike="noStrike" cap="none" normalizeH="0" baseline="0">
                <a:ln>
                  <a:noFill/>
                </a:ln>
                <a:solidFill>
                  <a:srgbClr val="898989"/>
                </a:solidFill>
                <a:effectLst/>
                <a:latin typeface="Calibri" panose="020F0502020204030204" pitchFamily="34" charset="0"/>
                <a:ea typeface="新細明體" panose="02020500000000000000" pitchFamily="18" charset="-120"/>
              </a:rPr>
              <a:t>29</a:t>
            </a:r>
            <a:endParaRPr kumimoji="0" lang="zh-TW" altLang="zh-TW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0" name="object 9">
            <a:extLst>
              <a:ext uri="{FF2B5EF4-FFF2-40B4-BE49-F238E27FC236}">
                <a16:creationId xmlns:a16="http://schemas.microsoft.com/office/drawing/2014/main" id="{B9AC53FF-C54B-B50D-23FF-96F5180BC4B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10454" y="3752850"/>
            <a:ext cx="656536" cy="745379"/>
          </a:xfrm>
          <a:prstGeom prst="rect">
            <a:avLst/>
          </a:prstGeom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08A895E9-C8D5-FE0C-CF4C-6332A816102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27827" y="5476875"/>
            <a:ext cx="656536" cy="745379"/>
          </a:xfrm>
          <a:prstGeom prst="rect">
            <a:avLst/>
          </a:prstGeom>
        </p:spPr>
      </p:pic>
      <p:pic>
        <p:nvPicPr>
          <p:cNvPr id="23" name="object 9">
            <a:extLst>
              <a:ext uri="{FF2B5EF4-FFF2-40B4-BE49-F238E27FC236}">
                <a16:creationId xmlns:a16="http://schemas.microsoft.com/office/drawing/2014/main" id="{58BDCB7B-B945-0AF6-7BDD-BCF134CE62C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855563" y="3948346"/>
            <a:ext cx="656536" cy="74537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29D6AE2-68CC-10DD-F7C5-E721F17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165" y="289539"/>
            <a:ext cx="3377848" cy="409035"/>
          </a:xfrm>
        </p:spPr>
        <p:txBody>
          <a:bodyPr/>
          <a:lstStyle/>
          <a:p>
            <a:pPr algn="ctr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4.2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煙道連續監測系統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27439214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地圖, 螢幕擷取畫面, 地圖集 的圖片&#10;&#10;自動產生的描述">
            <a:extLst>
              <a:ext uri="{FF2B5EF4-FFF2-40B4-BE49-F238E27FC236}">
                <a16:creationId xmlns:a16="http://schemas.microsoft.com/office/drawing/2014/main" id="{1BB33D0D-D069-9A09-BA95-F761F188BA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/>
          <a:stretch/>
        </p:blipFill>
        <p:spPr>
          <a:xfrm>
            <a:off x="2984194" y="2017176"/>
            <a:ext cx="224536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1899371D-8873-E479-1C0F-B2A513DD2D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/>
          <a:stretch/>
        </p:blipFill>
        <p:spPr>
          <a:xfrm>
            <a:off x="5488668" y="2017176"/>
            <a:ext cx="224536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pic>
        <p:nvPicPr>
          <p:cNvPr id="7" name="object 9">
            <a:extLst>
              <a:ext uri="{FF2B5EF4-FFF2-40B4-BE49-F238E27FC236}">
                <a16:creationId xmlns:a16="http://schemas.microsoft.com/office/drawing/2014/main" id="{86FFA5B1-F72E-10C6-C29C-FF5F7F1DCC8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925718" y="2186511"/>
            <a:ext cx="656536" cy="745379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2C65C5EB-3615-BDF1-5A86-FE1E256D4FB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26720" y="4812069"/>
            <a:ext cx="612086" cy="6949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1D869D0-A675-F2B6-D1E0-26726CC72E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8418" y="438360"/>
            <a:ext cx="3576564" cy="454755"/>
          </a:xfrm>
        </p:spPr>
        <p:txBody>
          <a:bodyPr>
            <a:normAutofit/>
          </a:bodyPr>
          <a:lstStyle/>
          <a:p>
            <a:pPr algn="ctr"/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4.2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地圖顯示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-</a:t>
            </a:r>
            <a:r>
              <a:rPr lang="zh-TW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煙道連續監測系統</a:t>
            </a:r>
            <a:endParaRPr lang="zh-TW" altLang="en-US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3A071E7-4090-3C15-BB11-D30A0CF06100}"/>
              </a:ext>
            </a:extLst>
          </p:cNvPr>
          <p:cNvSpPr txBox="1"/>
          <p:nvPr/>
        </p:nvSpPr>
        <p:spPr>
          <a:xfrm>
            <a:off x="1984241" y="793197"/>
            <a:ext cx="6724918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點擊空氣污染源污染物排放標準，畫⾯出現固定污染源空氣污染物排放標準第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13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條規定的訊息。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點擊確定，即可關閉訊息。</a:t>
            </a:r>
          </a:p>
        </p:txBody>
      </p:sp>
    </p:spTree>
    <p:extLst>
      <p:ext uri="{BB962C8B-B14F-4D97-AF65-F5344CB8AC3E}">
        <p14:creationId xmlns:p14="http://schemas.microsoft.com/office/powerpoint/2010/main" val="41245857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圖片 18" descr="一張含有 文字, 螢幕擷取畫面, 地圖, 軟體 的圖片&#10;&#10;自動產生的描述">
            <a:extLst>
              <a:ext uri="{FF2B5EF4-FFF2-40B4-BE49-F238E27FC236}">
                <a16:creationId xmlns:a16="http://schemas.microsoft.com/office/drawing/2014/main" id="{E979AA6F-EE9A-C3E6-8659-514A482F25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6839406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36A85E7-771C-74F0-E58F-5343EBB1A9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76499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E19A5E21-6BE3-45CC-92F5-B84878352C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592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29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1862412" y="1062788"/>
            <a:ext cx="6968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進⼊地圖顯示時，系統預設地圖為國家空品測站，必須先開啟左下⽅選單，將地圖切換為環保餐廳。</a:t>
            </a: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id="{3A75B5DB-BB5F-059B-29A8-BDD4133E74E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CC97E4C2-D52E-E650-8AF9-BCABD61404C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46699" y="3540045"/>
            <a:ext cx="656536" cy="74537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9440" y="476998"/>
            <a:ext cx="2454518" cy="435546"/>
          </a:xfrm>
        </p:spPr>
        <p:txBody>
          <a:bodyPr/>
          <a:lstStyle/>
          <a:p>
            <a:pPr algn="ctr" rtl="0" eaLnBrk="1" latinLnBrk="0" hangingPunct="1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4.3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環保餐廳</a:t>
            </a:r>
            <a:endParaRPr lang="zh-TW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434727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0">
              <a:lnSpc>
                <a:spcPts val="1410"/>
              </a:lnSpc>
            </a:pPr>
            <a:fld id="{81D60167-4931-47E6-BA6A-407CBD079E47}" type="slidenum">
              <a:rPr dirty="0"/>
              <a:t>3</a:t>
            </a:fld>
            <a:endParaRPr dirty="0"/>
          </a:p>
        </p:txBody>
      </p:sp>
      <p:sp>
        <p:nvSpPr>
          <p:cNvPr id="2" name="object 2"/>
          <p:cNvSpPr txBox="1"/>
          <p:nvPr/>
        </p:nvSpPr>
        <p:spPr>
          <a:xfrm>
            <a:off x="455168" y="992633"/>
            <a:ext cx="9777730" cy="58451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2" action="ppaction://hlinksldjump"/>
              </a:rPr>
              <a:t>4.5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2" action="ppaction://hlinksldjump"/>
              </a:rPr>
              <a:t> 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2" action="ppaction://hlinksldjump"/>
              </a:rPr>
              <a:t>地圖顯示</a:t>
            </a:r>
            <a:r>
              <a:rPr sz="1200" b="1" spc="-5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2" action="ppaction://hlinksldjump"/>
              </a:rPr>
              <a:t>-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2" action="ppaction://hlinksldjump"/>
              </a:rPr>
              <a:t>公共廁</a:t>
            </a:r>
            <a:r>
              <a:rPr sz="1200" b="1" spc="120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2" action="ppaction://hlinksldjump"/>
              </a:rPr>
              <a:t>所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2" action="ppaction://hlinksldjump"/>
              </a:rPr>
              <a:t>...........................................................................................................................................................................................................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2" action="ppaction://hlinksldjump"/>
              </a:rPr>
              <a:t>39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3" action="ppaction://hlinksldjump"/>
              </a:rPr>
              <a:t>4.6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3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3" action="ppaction://hlinksldjump"/>
              </a:rPr>
              <a:t>地圖顯示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3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3" action="ppaction://hlinksldjump"/>
              </a:rPr>
              <a:t>機車排氣定檢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3" action="ppaction://hlinksldjump"/>
              </a:rPr>
              <a:t>站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3" action="ppaction://hlinksldjump"/>
              </a:rPr>
              <a:t>...............................................................................................................................................................................................4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3" action="ppaction://hlinksldjump"/>
              </a:rPr>
              <a:t>4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7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4" action="ppaction://hlinksldjump"/>
              </a:rPr>
              <a:t>4.7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4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/>
              </a:rPr>
              <a:t>地圖顯示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4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/>
              </a:rPr>
              <a:t>飲水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4" action="ppaction://hlinksldjump"/>
              </a:rPr>
              <a:t>機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/>
              </a:rPr>
              <a:t>...............................................................................................................................................................................................................5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4" action="ppaction://hlinksldjump"/>
              </a:rPr>
              <a:t>1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5" action="ppaction://hlinksldjump"/>
              </a:rPr>
              <a:t>4.8</a:t>
            </a:r>
            <a:r>
              <a:rPr sz="1200" b="1" spc="254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5" action="ppaction://hlinksldjump"/>
              </a:rPr>
              <a:t>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5" action="ppaction://hlinksldjump"/>
              </a:rPr>
              <a:t>地圖顯示</a:t>
            </a:r>
            <a:r>
              <a:rPr sz="1200" b="1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5" action="ppaction://hlinksldjump"/>
              </a:rPr>
              <a:t>-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5" action="ppaction://hlinksldjump"/>
              </a:rPr>
              <a:t>循環容器承裝業</a:t>
            </a:r>
            <a:r>
              <a:rPr sz="1200" b="1" spc="12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5" action="ppaction://hlinksldjump"/>
              </a:rPr>
              <a:t>者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5" action="ppaction://hlinksldjump"/>
              </a:rPr>
              <a:t>...........................................................................................................................................................................................5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5" action="ppaction://hlinksldjump"/>
              </a:rPr>
              <a:t>5</a:t>
            </a:r>
            <a:endParaRPr lang="en-US" altLang="zh-TW" sz="1200" spc="-5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spcBef>
                <a:spcPts val="1355"/>
              </a:spcBef>
            </a:pP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hlinkClick r:id="rId6" action="ppaction://hlinksldjump"/>
              </a:rPr>
              <a:t>4.9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hlinkClick r:id="rId6" action="ppaction://hlinksldjump"/>
              </a:rPr>
              <a:t> 地圖顯示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hlinkClick r:id="rId6" action="ppaction://hlinksldjump"/>
              </a:rPr>
              <a:t>-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hlinkClick r:id="rId6" action="ppaction://hlinksldjump"/>
              </a:rPr>
              <a:t>循環杯借用服務門市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hlinkClick r:id="rId6" action="ppaction://hlinksldjump"/>
              </a:rPr>
              <a:t>.....................................................................................................................................................................................59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7" action="ppaction://hlinksldjump"/>
              </a:rPr>
              <a:t>5.0 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7" action="ppaction://hlinksldjump"/>
              </a:rPr>
              <a:t>列表顯示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7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6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7" action="ppaction://hlinksldjump"/>
              </a:rPr>
              <a:t>4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7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8" action="ppaction://hlinksldjump"/>
              </a:rPr>
              <a:t>6.0 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8" action="ppaction://hlinksldjump"/>
              </a:rPr>
              <a:t>重要訊息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8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6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8" action="ppaction://hlinksldjump"/>
              </a:rPr>
              <a:t>8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6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9" action="ppaction://hlinksldjump"/>
              </a:rPr>
              <a:t>7.0  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9" action="ppaction://hlinksldjump"/>
              </a:rPr>
              <a:t>空品心情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9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7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9" action="ppaction://hlinksldjump"/>
              </a:rPr>
              <a:t>0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0" action="ppaction://hlinksldjump"/>
              </a:rPr>
              <a:t>8.0 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0" action="ppaction://hlinksldjump"/>
              </a:rPr>
              <a:t>登入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0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...........................................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7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0" action="ppaction://hlinksldjump"/>
              </a:rPr>
              <a:t>7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6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1" action="ppaction://hlinksldjump"/>
              </a:rPr>
              <a:t>9.0  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1" action="ppaction://hlinksldjump"/>
              </a:rPr>
              <a:t>警示設定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1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.</a:t>
            </a:r>
            <a:r>
              <a:rPr lang="en-US" altLang="zh-TW"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1" action="ppaction://hlinksldjump"/>
              </a:rPr>
              <a:t>82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60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2" action="ppaction://hlinksldjump"/>
              </a:rPr>
              <a:t>10.0 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2" action="ppaction://hlinksldjump"/>
              </a:rPr>
              <a:t>常用位置設定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2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8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2" action="ppaction://hlinksldjump"/>
              </a:rPr>
              <a:t>7</a:t>
            </a:r>
            <a:endParaRPr lang="en-US" altLang="zh-TW"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spcBef>
                <a:spcPts val="1360"/>
              </a:spcBef>
            </a:pP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3" action="ppaction://hlinksldjump"/>
              </a:rPr>
              <a:t>11.0  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3" action="ppaction://hlinksldjump"/>
              </a:rPr>
              <a:t>小工具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3" action="ppaction://hlinksldjump"/>
              </a:rPr>
              <a:t>設定</a:t>
            </a:r>
            <a:r>
              <a:rPr lang="zh-TW" altLang="en-US"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3" action="ppaction://hlinksldjump"/>
              </a:rPr>
              <a:t> 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……..............................................................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.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............................................................................................................................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.</a:t>
            </a:r>
            <a:r>
              <a:rPr lang="en-US" altLang="zh-TW"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.........................</a:t>
            </a:r>
            <a:r>
              <a:rPr lang="en-US" altLang="zh-TW"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3" action="ppaction://hlinksldjump"/>
              </a:rPr>
              <a:t>.92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4" action="ppaction://hlinksldjump"/>
              </a:rPr>
              <a:t>1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4" action="ppaction://hlinksldjump"/>
              </a:rPr>
              <a:t>2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4" action="ppaction://hlinksldjump"/>
              </a:rPr>
              <a:t>.0  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4" action="ppaction://hlinksldjump"/>
              </a:rPr>
              <a:t>系統設定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4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.</a:t>
            </a:r>
            <a:r>
              <a:rPr lang="en-US" altLang="zh-TW"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4" action="ppaction://hlinksldjump"/>
              </a:rPr>
              <a:t>97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1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3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.0  </a:t>
            </a:r>
            <a:r>
              <a:rPr lang="zh-TW" altLang="en-US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系統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說明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 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..............................................................................................................................................................................................................................9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5" action="ppaction://hlinksldjump"/>
              </a:rPr>
              <a:t>8</a:t>
            </a:r>
            <a:endParaRPr sz="1200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Times New Roman"/>
            </a:endParaRPr>
          </a:p>
          <a:p>
            <a:pPr marR="5080" algn="r">
              <a:lnSpc>
                <a:spcPct val="100000"/>
              </a:lnSpc>
              <a:spcBef>
                <a:spcPts val="135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6" action="ppaction://hlinksldjump"/>
              </a:rPr>
              <a:t>1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6" action="ppaction://hlinksldjump"/>
              </a:rPr>
              <a:t>4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6" action="ppaction://hlinksldjump"/>
              </a:rPr>
              <a:t>.0  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6" action="ppaction://hlinksldjump"/>
              </a:rPr>
              <a:t>系統公告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6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9</a:t>
            </a:r>
            <a:r>
              <a:rPr lang="en-US" altLang="zh-TW"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6" action="ppaction://hlinksldjump"/>
              </a:rPr>
              <a:t>9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  <a:p>
            <a:pPr marR="5080" algn="r">
              <a:lnSpc>
                <a:spcPct val="100000"/>
              </a:lnSpc>
              <a:spcBef>
                <a:spcPts val="1415"/>
              </a:spcBef>
            </a:pP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7" action="ppaction://hlinksldjump"/>
              </a:rPr>
              <a:t>1</a:t>
            </a:r>
            <a:r>
              <a:rPr lang="en-US" altLang="zh-TW"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7" action="ppaction://hlinksldjump"/>
              </a:rPr>
              <a:t>5</a:t>
            </a:r>
            <a:r>
              <a:rPr sz="12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  <a:hlinkClick r:id="rId17" action="ppaction://hlinksldjump"/>
              </a:rPr>
              <a:t>.0  </a:t>
            </a:r>
            <a:r>
              <a:rPr sz="12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7" action="ppaction://hlinksldjump"/>
              </a:rPr>
              <a:t>關於</a:t>
            </a:r>
            <a:r>
              <a:rPr sz="1200" b="1" spc="-8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  <a:hlinkClick r:id="rId17" action="ppaction://hlinksldjump"/>
              </a:rPr>
              <a:t> 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7" action="ppaction://hlinksldjump"/>
              </a:rPr>
              <a:t>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7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7" action="ppaction://hlinksldjump"/>
              </a:rPr>
              <a:t>...............................................................................................................................</a:t>
            </a:r>
            <a:r>
              <a:rPr sz="120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7" action="ppaction://hlinksldjump"/>
              </a:rPr>
              <a:t>.</a:t>
            </a:r>
            <a:r>
              <a:rPr sz="1200" spc="-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7" action="ppaction://hlinksldjump"/>
              </a:rPr>
              <a:t>.......................................</a:t>
            </a:r>
            <a:r>
              <a:rPr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7" action="ppaction://hlinksldjump"/>
              </a:rPr>
              <a:t>.</a:t>
            </a:r>
            <a:r>
              <a:rPr lang="en-US" altLang="zh-TW" sz="1200" spc="3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Calibri"/>
                <a:hlinkClick r:id="rId17" action="ppaction://hlinksldjump"/>
              </a:rPr>
              <a:t>100</a:t>
            </a:r>
            <a:endParaRPr sz="1200" dirty="0">
              <a:latin typeface="Times New Roman" panose="02020603050405020304" pitchFamily="18" charset="0"/>
              <a:ea typeface="微軟正黑體" panose="020B0604030504040204" pitchFamily="34" charset="-120"/>
              <a:cs typeface="Calibri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7A034FFA-7133-6DB7-56B5-36D0574EA6E8}"/>
              </a:ext>
            </a:extLst>
          </p:cNvPr>
          <p:cNvSpPr txBox="1"/>
          <p:nvPr/>
        </p:nvSpPr>
        <p:spPr>
          <a:xfrm>
            <a:off x="4902565" y="359148"/>
            <a:ext cx="8829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" algn="ctr">
              <a:spcBef>
                <a:spcPts val="100"/>
              </a:spcBef>
            </a:pPr>
            <a:r>
              <a:rPr lang="zh-TW" altLang="en-US" sz="24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目 錄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圖片 9" descr="一張含有 文字, 地圖, 螢幕擷取畫面, 軟體 的圖片&#10;&#10;自動產生的描述">
            <a:extLst>
              <a:ext uri="{FF2B5EF4-FFF2-40B4-BE49-F238E27FC236}">
                <a16:creationId xmlns:a16="http://schemas.microsoft.com/office/drawing/2014/main" id="{7540A074-27DD-6A40-4B8E-673A14B8C5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6"/>
          <a:stretch/>
        </p:blipFill>
        <p:spPr>
          <a:xfrm>
            <a:off x="1725824" y="2049436"/>
            <a:ext cx="225640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文字, 地圖, 螢幕擷取畫面, 地圖集 的圖片&#10;&#10;自動產生的描述">
            <a:extLst>
              <a:ext uri="{FF2B5EF4-FFF2-40B4-BE49-F238E27FC236}">
                <a16:creationId xmlns:a16="http://schemas.microsoft.com/office/drawing/2014/main" id="{C08893BB-7E7A-E005-C387-5AECB7B3D7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16330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2EC684C1-4FC8-9D3E-1488-9245A5C47F9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6707656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489965" y="875207"/>
            <a:ext cx="58785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grpSp>
        <p:nvGrpSpPr>
          <p:cNvPr id="12" name="群組 11">
            <a:extLst>
              <a:ext uri="{FF2B5EF4-FFF2-40B4-BE49-F238E27FC236}">
                <a16:creationId xmlns:a16="http://schemas.microsoft.com/office/drawing/2014/main" id="{849A586A-7A3D-D7D5-2F6B-DFCB55A45112}"/>
              </a:ext>
            </a:extLst>
          </p:cNvPr>
          <p:cNvGrpSpPr/>
          <p:nvPr/>
        </p:nvGrpSpPr>
        <p:grpSpPr>
          <a:xfrm>
            <a:off x="5344944" y="3859481"/>
            <a:ext cx="820699" cy="923110"/>
            <a:chOff x="1946438" y="602521"/>
            <a:chExt cx="820699" cy="923110"/>
          </a:xfrm>
        </p:grpSpPr>
        <p:sp>
          <p:nvSpPr>
            <p:cNvPr id="11" name="AutoShape 5">
              <a:extLst>
                <a:ext uri="{FF2B5EF4-FFF2-40B4-BE49-F238E27FC236}">
                  <a16:creationId xmlns:a16="http://schemas.microsoft.com/office/drawing/2014/main" id="{FFD2C7BD-9C78-1338-5486-2F518B647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2054" name="Picture 6">
              <a:extLst>
                <a:ext uri="{FF2B5EF4-FFF2-40B4-BE49-F238E27FC236}">
                  <a16:creationId xmlns:a16="http://schemas.microsoft.com/office/drawing/2014/main" id="{95857B9C-B65D-F9AA-12D0-488397F696F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58" name="Picture 10">
            <a:extLst>
              <a:ext uri="{FF2B5EF4-FFF2-40B4-BE49-F238E27FC236}">
                <a16:creationId xmlns:a16="http://schemas.microsoft.com/office/drawing/2014/main" id="{46624B39-4667-E71F-E356-1EBBB1A28F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667" y="3759061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B9AC53FF-C54B-B50D-23FF-96F5180BC4BA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6616" y="2310103"/>
            <a:ext cx="656536" cy="745379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685" y="498255"/>
            <a:ext cx="2454518" cy="40903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4.3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環保餐廳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2026051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685" y="498255"/>
            <a:ext cx="2454518" cy="40903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4.3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環保餐廳</a:t>
            </a:r>
            <a:endParaRPr lang="zh-TW" altLang="en-US" dirty="0"/>
          </a:p>
        </p:txBody>
      </p:sp>
      <p:pic>
        <p:nvPicPr>
          <p:cNvPr id="3" name="圖片 2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BFC05A38-42F9-6DFC-ECAE-E89107FE713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25588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2B5AC146-833D-9D8B-54B6-2BE7556991C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27405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圖表, 字型 的圖片&#10;&#10;自動產生的描述">
            <a:extLst>
              <a:ext uri="{FF2B5EF4-FFF2-40B4-BE49-F238E27FC236}">
                <a16:creationId xmlns:a16="http://schemas.microsoft.com/office/drawing/2014/main" id="{E9DC3320-827C-962C-5737-7790FE32FE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9"/>
          <a:stretch/>
        </p:blipFill>
        <p:spPr>
          <a:xfrm>
            <a:off x="6716566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19B0AF92-1A82-F9B9-B04B-A2655F63BDBF}"/>
              </a:ext>
            </a:extLst>
          </p:cNvPr>
          <p:cNvSpPr txBox="1"/>
          <p:nvPr/>
        </p:nvSpPr>
        <p:spPr>
          <a:xfrm>
            <a:off x="3276237" y="875207"/>
            <a:ext cx="4305987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點選餐具圖示，可查看該環保餐廳詳細資訊。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點選前往導航，畫⾯將轉跳⾄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GoogleMap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，並完成路線規劃。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id="{2246ED1D-01F8-831C-6093-80F9409CB14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88868" y="3613757"/>
            <a:ext cx="656536" cy="745379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011457A1-8603-6DE6-6E6D-B3667AFFEBB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16261" y="5649404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787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685" y="498255"/>
            <a:ext cx="2454518" cy="40903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4.3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環保餐廳</a:t>
            </a:r>
            <a:endParaRPr lang="zh-TW" altLang="en-US" dirty="0"/>
          </a:p>
        </p:txBody>
      </p:sp>
      <p:pic>
        <p:nvPicPr>
          <p:cNvPr id="6" name="圖片 5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4E726CFF-6FE6-D0AD-4641-665E156A78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25588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5843AF05-7DA0-9549-B8ED-82A32944C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27405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9CAD583-92FF-A745-37FF-335B39E4093B}"/>
              </a:ext>
            </a:extLst>
          </p:cNvPr>
          <p:cNvSpPr txBox="1"/>
          <p:nvPr/>
        </p:nvSpPr>
        <p:spPr>
          <a:xfrm>
            <a:off x="3182461" y="875207"/>
            <a:ext cx="4493539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點選餐具圖示，可查看該環保餐廳詳細資訊。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點選撥打電話，畫⾯會顯示通話提示訊息。點選通話即可撥出。</a:t>
            </a:r>
          </a:p>
        </p:txBody>
      </p:sp>
      <p:pic>
        <p:nvPicPr>
          <p:cNvPr id="12" name="object 9">
            <a:extLst>
              <a:ext uri="{FF2B5EF4-FFF2-40B4-BE49-F238E27FC236}">
                <a16:creationId xmlns:a16="http://schemas.microsoft.com/office/drawing/2014/main" id="{CF1B6EDD-1908-B585-E8AB-205B869C06E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88868" y="3613757"/>
            <a:ext cx="656536" cy="745379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CF3E4700-EC0E-462B-1822-A081BDFA3F4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61127" y="5649404"/>
            <a:ext cx="656536" cy="745379"/>
          </a:xfrm>
          <a:prstGeom prst="rect">
            <a:avLst/>
          </a:prstGeom>
        </p:spPr>
      </p:pic>
      <p:pic>
        <p:nvPicPr>
          <p:cNvPr id="14" name="圖片 1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8B197A9-598B-1075-3770-C6FB091729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/>
          <a:stretch/>
        </p:blipFill>
        <p:spPr>
          <a:xfrm>
            <a:off x="6716566" y="2049436"/>
            <a:ext cx="223947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013616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7685" y="498255"/>
            <a:ext cx="2454518" cy="409035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4.3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環保餐廳</a:t>
            </a:r>
            <a:endParaRPr lang="zh-TW" altLang="en-US" dirty="0"/>
          </a:p>
        </p:txBody>
      </p:sp>
      <p:pic>
        <p:nvPicPr>
          <p:cNvPr id="3" name="圖片 2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E07EA54C-573B-A71E-3A13-A42C719056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17677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A6532FFC-4E70-FB25-A5ED-274798B5A5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25588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AC535639-E3E5-17D5-BA3B-CCE2024877D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27405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7" name="文字方塊 6">
            <a:extLst>
              <a:ext uri="{FF2B5EF4-FFF2-40B4-BE49-F238E27FC236}">
                <a16:creationId xmlns:a16="http://schemas.microsoft.com/office/drawing/2014/main" id="{0AC4EEF3-DA43-43A0-B5CD-A9AD063F86B1}"/>
              </a:ext>
            </a:extLst>
          </p:cNvPr>
          <p:cNvSpPr txBox="1"/>
          <p:nvPr/>
        </p:nvSpPr>
        <p:spPr>
          <a:xfrm>
            <a:off x="2105244" y="875207"/>
            <a:ext cx="6647974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點選餐具圖示，可查看該環保餐廳詳細資訊。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點擊意⾒回饋，可進⾏環保餐廳位置不正確回報；傳送後，若成功送出將顯示回饋成功訊息。</a:t>
            </a:r>
          </a:p>
        </p:txBody>
      </p:sp>
      <p:pic>
        <p:nvPicPr>
          <p:cNvPr id="8" name="object 9">
            <a:extLst>
              <a:ext uri="{FF2B5EF4-FFF2-40B4-BE49-F238E27FC236}">
                <a16:creationId xmlns:a16="http://schemas.microsoft.com/office/drawing/2014/main" id="{8D289834-565E-E332-59CC-91805FFA7ED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88868" y="3613757"/>
            <a:ext cx="656536" cy="745379"/>
          </a:xfrm>
          <a:prstGeom prst="rect">
            <a:avLst/>
          </a:prstGeom>
        </p:spPr>
      </p:pic>
      <p:pic>
        <p:nvPicPr>
          <p:cNvPr id="9" name="object 9">
            <a:extLst>
              <a:ext uri="{FF2B5EF4-FFF2-40B4-BE49-F238E27FC236}">
                <a16:creationId xmlns:a16="http://schemas.microsoft.com/office/drawing/2014/main" id="{7606007F-D4C1-4479-27E3-12E93575222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26280" y="5847257"/>
            <a:ext cx="656536" cy="745379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B78C0FCE-1CD8-2FBA-29F7-2AAE5B02B54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71496" y="3654563"/>
            <a:ext cx="536625" cy="609242"/>
          </a:xfrm>
          <a:prstGeom prst="rect">
            <a:avLst/>
          </a:prstGeom>
        </p:spPr>
      </p:pic>
      <p:pic>
        <p:nvPicPr>
          <p:cNvPr id="17" name="object 9">
            <a:extLst>
              <a:ext uri="{FF2B5EF4-FFF2-40B4-BE49-F238E27FC236}">
                <a16:creationId xmlns:a16="http://schemas.microsoft.com/office/drawing/2014/main" id="{4C3E9EAC-5ED9-163F-0281-3F2906650C1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8190600" y="2909265"/>
            <a:ext cx="536625" cy="609242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A1482867-10C8-7534-C9A2-7761564B9C47}"/>
              </a:ext>
            </a:extLst>
          </p:cNvPr>
          <p:cNvGrpSpPr/>
          <p:nvPr/>
        </p:nvGrpSpPr>
        <p:grpSpPr>
          <a:xfrm>
            <a:off x="7600825" y="3416487"/>
            <a:ext cx="312906" cy="400110"/>
            <a:chOff x="1191403" y="527842"/>
            <a:chExt cx="312906" cy="400110"/>
          </a:xfrm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B5B5219D-E7C3-3D3E-F758-94F391B399E4}"/>
                </a:ext>
              </a:extLst>
            </p:cNvPr>
            <p:cNvSpPr/>
            <p:nvPr/>
          </p:nvSpPr>
          <p:spPr>
            <a:xfrm>
              <a:off x="1197013" y="577054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D4D96894-5735-029F-75A0-764B50F41AE6}"/>
                </a:ext>
              </a:extLst>
            </p:cNvPr>
            <p:cNvSpPr txBox="1"/>
            <p:nvPr/>
          </p:nvSpPr>
          <p:spPr>
            <a:xfrm>
              <a:off x="1191403" y="527842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1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47EEAB6F-885A-C6A8-AC0E-48F00B931FC8}"/>
              </a:ext>
            </a:extLst>
          </p:cNvPr>
          <p:cNvGrpSpPr/>
          <p:nvPr/>
        </p:nvGrpSpPr>
        <p:grpSpPr>
          <a:xfrm>
            <a:off x="8219175" y="2699685"/>
            <a:ext cx="316821" cy="400110"/>
            <a:chOff x="9472681" y="3454508"/>
            <a:chExt cx="316821" cy="400110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2FBCE0E0-E52D-8830-3753-D14275BD66D1}"/>
                </a:ext>
              </a:extLst>
            </p:cNvPr>
            <p:cNvSpPr/>
            <p:nvPr/>
          </p:nvSpPr>
          <p:spPr>
            <a:xfrm>
              <a:off x="9472681" y="3503720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6F8A2CDD-2638-1DA1-3A87-BFFB29892A7B}"/>
                </a:ext>
              </a:extLst>
            </p:cNvPr>
            <p:cNvSpPr txBox="1"/>
            <p:nvPr/>
          </p:nvSpPr>
          <p:spPr>
            <a:xfrm>
              <a:off x="9476596" y="3454508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2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120655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76998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4.4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環保標章旅館</a:t>
            </a:r>
            <a:endParaRPr lang="zh-TW" altLang="zh-TW" dirty="0">
              <a:effectLst/>
            </a:endParaRPr>
          </a:p>
        </p:txBody>
      </p:sp>
      <p:pic>
        <p:nvPicPr>
          <p:cNvPr id="10" name="圖片 9" descr="一張含有 文字, 螢幕擷取畫面, 地圖, 軟體 的圖片&#10;&#10;自動產生的描述">
            <a:extLst>
              <a:ext uri="{FF2B5EF4-FFF2-40B4-BE49-F238E27FC236}">
                <a16:creationId xmlns:a16="http://schemas.microsoft.com/office/drawing/2014/main" id="{04746B01-700B-A8E1-CD93-E8A05A5048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/>
          <a:stretch/>
        </p:blipFill>
        <p:spPr>
          <a:xfrm>
            <a:off x="6839406" y="1583837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C0AE9165-72DD-4BF5-48B9-A446BA700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76499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C433E9BB-A12E-E70A-4CE4-4F75B51F342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592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5" name="文字方塊 14">
            <a:extLst>
              <a:ext uri="{FF2B5EF4-FFF2-40B4-BE49-F238E27FC236}">
                <a16:creationId xmlns:a16="http://schemas.microsoft.com/office/drawing/2014/main" id="{27ED1200-C4EC-58D8-84F6-32CB69F00A97}"/>
              </a:ext>
            </a:extLst>
          </p:cNvPr>
          <p:cNvSpPr txBox="1"/>
          <p:nvPr/>
        </p:nvSpPr>
        <p:spPr>
          <a:xfrm>
            <a:off x="1708522" y="1029525"/>
            <a:ext cx="7276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進⼊地圖顯示時，系統預設地圖為國家空品測站，必須先開啟左下⽅選單，將地圖切換為環保標章旅館。</a:t>
            </a:r>
          </a:p>
        </p:txBody>
      </p:sp>
      <p:pic>
        <p:nvPicPr>
          <p:cNvPr id="17" name="object 9">
            <a:extLst>
              <a:ext uri="{FF2B5EF4-FFF2-40B4-BE49-F238E27FC236}">
                <a16:creationId xmlns:a16="http://schemas.microsoft.com/office/drawing/2014/main" id="{2A7D2553-87EA-FE6B-4180-89DBD0DCFFB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905F485C-BDD3-E1CB-1CCB-5DED3239B2A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94324" y="3892470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722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718" y="498255"/>
            <a:ext cx="2976452" cy="40903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4.4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環保標章旅館</a:t>
            </a:r>
            <a:endParaRPr lang="zh-TW" altLang="en-US" dirty="0"/>
          </a:p>
        </p:txBody>
      </p:sp>
      <p:pic>
        <p:nvPicPr>
          <p:cNvPr id="5" name="圖片 4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B8442960-5FDD-9E30-BFFE-CFD01F102E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07656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5D496C1A-357D-7B53-CF45-BAA9B2241A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11202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文字, 螢幕擷取畫面, 地圖, 軟體 的圖片&#10;&#10;自動產生的描述">
            <a:extLst>
              <a:ext uri="{FF2B5EF4-FFF2-40B4-BE49-F238E27FC236}">
                <a16:creationId xmlns:a16="http://schemas.microsoft.com/office/drawing/2014/main" id="{59F5BF59-C231-8711-7391-1242361460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7"/>
          <a:stretch/>
        </p:blipFill>
        <p:spPr>
          <a:xfrm>
            <a:off x="1725824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9" name="文字方塊 8">
            <a:extLst>
              <a:ext uri="{FF2B5EF4-FFF2-40B4-BE49-F238E27FC236}">
                <a16:creationId xmlns:a16="http://schemas.microsoft.com/office/drawing/2014/main" id="{534E8B5A-7F2F-BBD0-0670-B360BDCC0A7B}"/>
              </a:ext>
            </a:extLst>
          </p:cNvPr>
          <p:cNvSpPr txBox="1"/>
          <p:nvPr/>
        </p:nvSpPr>
        <p:spPr>
          <a:xfrm>
            <a:off x="2489965" y="875207"/>
            <a:ext cx="58785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grpSp>
        <p:nvGrpSpPr>
          <p:cNvPr id="14" name="群組 13">
            <a:extLst>
              <a:ext uri="{FF2B5EF4-FFF2-40B4-BE49-F238E27FC236}">
                <a16:creationId xmlns:a16="http://schemas.microsoft.com/office/drawing/2014/main" id="{52B71975-1A6F-6617-EF3E-80295FA1705B}"/>
              </a:ext>
            </a:extLst>
          </p:cNvPr>
          <p:cNvGrpSpPr/>
          <p:nvPr/>
        </p:nvGrpSpPr>
        <p:grpSpPr>
          <a:xfrm>
            <a:off x="5018881" y="2697358"/>
            <a:ext cx="820699" cy="923110"/>
            <a:chOff x="1946438" y="602521"/>
            <a:chExt cx="820699" cy="923110"/>
          </a:xfrm>
        </p:grpSpPr>
        <p:sp>
          <p:nvSpPr>
            <p:cNvPr id="15" name="AutoShape 5">
              <a:extLst>
                <a:ext uri="{FF2B5EF4-FFF2-40B4-BE49-F238E27FC236}">
                  <a16:creationId xmlns:a16="http://schemas.microsoft.com/office/drawing/2014/main" id="{35E35B2A-85B8-BF0F-2EAB-8AB053AAFD21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CEB8CB7F-3B6A-CB6E-3470-D54D46020E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0">
            <a:extLst>
              <a:ext uri="{FF2B5EF4-FFF2-40B4-BE49-F238E27FC236}">
                <a16:creationId xmlns:a16="http://schemas.microsoft.com/office/drawing/2014/main" id="{DB9C61E1-3059-71A2-7071-91F6376D44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337" y="2682792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1B41198A-80D0-0B2E-C50B-29BA91336420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6616" y="231010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7782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718" y="498255"/>
            <a:ext cx="2976452" cy="409035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4.4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環保標章旅館</a:t>
            </a:r>
            <a:endParaRPr lang="zh-TW" altLang="en-US" dirty="0"/>
          </a:p>
        </p:txBody>
      </p:sp>
      <p:pic>
        <p:nvPicPr>
          <p:cNvPr id="12" name="圖片 11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23C124FE-7F30-4655-CD07-8A572C8845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27405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D79717FB-F792-05E5-942C-737715B40D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21061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文字, 螢幕擷取畫面, 圖表, 字型 的圖片&#10;&#10;自動產生的描述">
            <a:extLst>
              <a:ext uri="{FF2B5EF4-FFF2-40B4-BE49-F238E27FC236}">
                <a16:creationId xmlns:a16="http://schemas.microsoft.com/office/drawing/2014/main" id="{4F7AB84D-5129-3C9B-366E-DD18A1B259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14717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1" name="文字方塊 20">
            <a:extLst>
              <a:ext uri="{FF2B5EF4-FFF2-40B4-BE49-F238E27FC236}">
                <a16:creationId xmlns:a16="http://schemas.microsoft.com/office/drawing/2014/main" id="{6B25D228-683D-7C61-F0B3-AEC19554CCAD}"/>
              </a:ext>
            </a:extLst>
          </p:cNvPr>
          <p:cNvSpPr txBox="1"/>
          <p:nvPr/>
        </p:nvSpPr>
        <p:spPr>
          <a:xfrm>
            <a:off x="3191950" y="875207"/>
            <a:ext cx="4305987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點選床鋪圖示，可查看該環保標章旅館詳細資訊。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點選前往導航，畫⾯將轉跳⾄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GoogleMap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，並完成路線規劃。</a:t>
            </a:r>
          </a:p>
        </p:txBody>
      </p:sp>
      <p:pic>
        <p:nvPicPr>
          <p:cNvPr id="22" name="object 9">
            <a:extLst>
              <a:ext uri="{FF2B5EF4-FFF2-40B4-BE49-F238E27FC236}">
                <a16:creationId xmlns:a16="http://schemas.microsoft.com/office/drawing/2014/main" id="{785EC1DE-1725-924C-4F54-5F32E0F9ECB5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93618" y="2950321"/>
            <a:ext cx="656536" cy="745379"/>
          </a:xfrm>
          <a:prstGeom prst="rect">
            <a:avLst/>
          </a:prstGeom>
        </p:spPr>
      </p:pic>
      <p:pic>
        <p:nvPicPr>
          <p:cNvPr id="23" name="object 9">
            <a:extLst>
              <a:ext uri="{FF2B5EF4-FFF2-40B4-BE49-F238E27FC236}">
                <a16:creationId xmlns:a16="http://schemas.microsoft.com/office/drawing/2014/main" id="{004A5B51-8DB0-7974-0F4D-50989EB31EB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807893" y="5763704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974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718" y="498255"/>
            <a:ext cx="2976452" cy="409035"/>
          </a:xfrm>
        </p:spPr>
        <p:txBody>
          <a:bodyPr>
            <a:norm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4.4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環保標章旅館</a:t>
            </a:r>
            <a:endParaRPr lang="zh-TW" altLang="en-US" dirty="0"/>
          </a:p>
        </p:txBody>
      </p:sp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85A63209-6E22-EE1E-0B91-477BD7699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78"/>
          <a:stretch/>
        </p:blipFill>
        <p:spPr>
          <a:xfrm>
            <a:off x="6714717" y="2049436"/>
            <a:ext cx="223654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8F26A69A-DE93-1F15-DCEA-CE121A54CA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27405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9D95A733-2FB2-272D-ABAA-C103C2DADA6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21061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EE4BBCC-2112-F7B7-A9F2-A9534507128E}"/>
              </a:ext>
            </a:extLst>
          </p:cNvPr>
          <p:cNvSpPr txBox="1"/>
          <p:nvPr/>
        </p:nvSpPr>
        <p:spPr>
          <a:xfrm>
            <a:off x="3098174" y="887757"/>
            <a:ext cx="4493539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點選床鋪圖示，可查看該環保標章旅館詳細資訊。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點選撥打電話，畫⾯會顯示通話提示訊息。點選通話即可撥出。</a:t>
            </a:r>
          </a:p>
        </p:txBody>
      </p:sp>
      <p:pic>
        <p:nvPicPr>
          <p:cNvPr id="7" name="object 9">
            <a:extLst>
              <a:ext uri="{FF2B5EF4-FFF2-40B4-BE49-F238E27FC236}">
                <a16:creationId xmlns:a16="http://schemas.microsoft.com/office/drawing/2014/main" id="{5B22814F-A1EF-EB68-80F1-8E0A95DB4A4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55518" y="2966057"/>
            <a:ext cx="656536" cy="745379"/>
          </a:xfrm>
          <a:prstGeom prst="rect">
            <a:avLst/>
          </a:prstGeom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DC7B7ED0-7ABF-D7CD-9D0A-BDC0FEF6517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379800" y="5725604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29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FB0A5BE7-0CE4-8634-D6FA-5326DA4A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6718" y="498255"/>
            <a:ext cx="2976452" cy="409035"/>
          </a:xfrm>
        </p:spPr>
        <p:txBody>
          <a:bodyPr>
            <a:normAutofit/>
          </a:bodyPr>
          <a:lstStyle/>
          <a:p>
            <a:pPr algn="ctr" ea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4.4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環保標章旅館</a:t>
            </a:r>
            <a:endParaRPr lang="zh-TW" altLang="en-US" dirty="0"/>
          </a:p>
        </p:txBody>
      </p:sp>
      <p:pic>
        <p:nvPicPr>
          <p:cNvPr id="9" name="圖片 8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A4B72910-3BEC-4414-D4A9-D577EFBDA9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17677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739A5896-548F-6C77-99C7-936DC4324B7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22541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9A7F9D7A-983D-362C-6F30-3F419EE4CE7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27405" y="2049436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2B6652D-FA42-E41E-05F4-3280B4A10EC3}"/>
              </a:ext>
            </a:extLst>
          </p:cNvPr>
          <p:cNvSpPr txBox="1"/>
          <p:nvPr/>
        </p:nvSpPr>
        <p:spPr>
          <a:xfrm>
            <a:off x="1945769" y="907290"/>
            <a:ext cx="680186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點選床鋪圖示，可查看該環保標章旅館詳細資訊。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點擊意⾒回饋，可進⾏環保標章旅館位置不正確回報；傳送後，若成功送出將顯示回饋成功訊息。</a:t>
            </a: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id="{F668BF50-3CE5-A751-0756-47A27B67BE5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88868" y="3613757"/>
            <a:ext cx="656536" cy="745379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885B1993-7F57-25FD-7247-BD407D4B4B7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26280" y="5847257"/>
            <a:ext cx="656536" cy="745379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D90959F1-CC68-A6AA-FBE7-00F7298C46F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371496" y="3654563"/>
            <a:ext cx="536625" cy="609242"/>
          </a:xfrm>
          <a:prstGeom prst="rect">
            <a:avLst/>
          </a:prstGeom>
        </p:spPr>
      </p:pic>
      <p:pic>
        <p:nvPicPr>
          <p:cNvPr id="17" name="object 9">
            <a:extLst>
              <a:ext uri="{FF2B5EF4-FFF2-40B4-BE49-F238E27FC236}">
                <a16:creationId xmlns:a16="http://schemas.microsoft.com/office/drawing/2014/main" id="{6BDD1C40-D01E-D121-1C01-8BEEDF4F57A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8190600" y="2909265"/>
            <a:ext cx="536625" cy="609242"/>
          </a:xfrm>
          <a:prstGeom prst="rect">
            <a:avLst/>
          </a:prstGeom>
        </p:spPr>
      </p:pic>
      <p:grpSp>
        <p:nvGrpSpPr>
          <p:cNvPr id="18" name="群組 17">
            <a:extLst>
              <a:ext uri="{FF2B5EF4-FFF2-40B4-BE49-F238E27FC236}">
                <a16:creationId xmlns:a16="http://schemas.microsoft.com/office/drawing/2014/main" id="{E2ABCD40-3A4E-7481-BBBC-1A80C3F2A1BC}"/>
              </a:ext>
            </a:extLst>
          </p:cNvPr>
          <p:cNvGrpSpPr/>
          <p:nvPr/>
        </p:nvGrpSpPr>
        <p:grpSpPr>
          <a:xfrm>
            <a:off x="7600825" y="3416487"/>
            <a:ext cx="312906" cy="400110"/>
            <a:chOff x="1191403" y="527842"/>
            <a:chExt cx="312906" cy="400110"/>
          </a:xfrm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35917A26-1CD5-5E88-B177-1FCE2B13C280}"/>
                </a:ext>
              </a:extLst>
            </p:cNvPr>
            <p:cNvSpPr/>
            <p:nvPr/>
          </p:nvSpPr>
          <p:spPr>
            <a:xfrm>
              <a:off x="1197013" y="577054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F88AF570-1A3C-6480-79A9-DB67CC2AB2E1}"/>
                </a:ext>
              </a:extLst>
            </p:cNvPr>
            <p:cNvSpPr txBox="1"/>
            <p:nvPr/>
          </p:nvSpPr>
          <p:spPr>
            <a:xfrm>
              <a:off x="1191403" y="527842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1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21" name="群組 20">
            <a:extLst>
              <a:ext uri="{FF2B5EF4-FFF2-40B4-BE49-F238E27FC236}">
                <a16:creationId xmlns:a16="http://schemas.microsoft.com/office/drawing/2014/main" id="{22EF7649-F6B4-787E-857E-619BDAE19380}"/>
              </a:ext>
            </a:extLst>
          </p:cNvPr>
          <p:cNvGrpSpPr/>
          <p:nvPr/>
        </p:nvGrpSpPr>
        <p:grpSpPr>
          <a:xfrm>
            <a:off x="8219175" y="2699685"/>
            <a:ext cx="316821" cy="400110"/>
            <a:chOff x="9472681" y="3454508"/>
            <a:chExt cx="316821" cy="400110"/>
          </a:xfrm>
        </p:grpSpPr>
        <p:sp>
          <p:nvSpPr>
            <p:cNvPr id="22" name="橢圓 21">
              <a:extLst>
                <a:ext uri="{FF2B5EF4-FFF2-40B4-BE49-F238E27FC236}">
                  <a16:creationId xmlns:a16="http://schemas.microsoft.com/office/drawing/2014/main" id="{0D84ECA1-3823-6B5D-89AB-BDD5BFA4CAEE}"/>
                </a:ext>
              </a:extLst>
            </p:cNvPr>
            <p:cNvSpPr/>
            <p:nvPr/>
          </p:nvSpPr>
          <p:spPr>
            <a:xfrm>
              <a:off x="9472681" y="3503720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3" name="文字方塊 22">
              <a:extLst>
                <a:ext uri="{FF2B5EF4-FFF2-40B4-BE49-F238E27FC236}">
                  <a16:creationId xmlns:a16="http://schemas.microsoft.com/office/drawing/2014/main" id="{4BE8A05F-EED2-DD13-821E-7AA2AB0252FF}"/>
                </a:ext>
              </a:extLst>
            </p:cNvPr>
            <p:cNvSpPr txBox="1"/>
            <p:nvPr/>
          </p:nvSpPr>
          <p:spPr>
            <a:xfrm>
              <a:off x="9476596" y="3454508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2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83925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39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55323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4.5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公共廁所</a:t>
            </a:r>
            <a:endParaRPr lang="zh-TW" altLang="zh-TW" dirty="0">
              <a:effectLst/>
            </a:endParaRPr>
          </a:p>
        </p:txBody>
      </p:sp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3E800931-DEE0-3EF1-FE96-3689173CAF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76499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18DE3ADD-59DE-DC2A-E82A-B6DD534D21C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592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06476177-5356-16B7-76F0-9B6FF53F8829}"/>
              </a:ext>
            </a:extLst>
          </p:cNvPr>
          <p:cNvSpPr txBox="1"/>
          <p:nvPr/>
        </p:nvSpPr>
        <p:spPr>
          <a:xfrm>
            <a:off x="1862410" y="1010474"/>
            <a:ext cx="6968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進⼊地圖顯示時，系統預設地圖為國家空品測站，必須先開啟左下⽅選單，將地圖切換為公共廁所。</a:t>
            </a:r>
          </a:p>
        </p:txBody>
      </p:sp>
      <p:pic>
        <p:nvPicPr>
          <p:cNvPr id="6" name="object 9">
            <a:extLst>
              <a:ext uri="{FF2B5EF4-FFF2-40B4-BE49-F238E27FC236}">
                <a16:creationId xmlns:a16="http://schemas.microsoft.com/office/drawing/2014/main" id="{83DFF190-54EA-1A0D-3647-92144F20287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6222EFA9-B025-744D-50DB-1057E112202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75249" y="4244895"/>
            <a:ext cx="656536" cy="745379"/>
          </a:xfrm>
          <a:prstGeom prst="rect">
            <a:avLst/>
          </a:prstGeom>
        </p:spPr>
      </p:pic>
      <p:pic>
        <p:nvPicPr>
          <p:cNvPr id="8" name="圖片 7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D7DDD94-598E-F0E9-B5B4-D87134563BC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839406" y="1583837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94409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0191DA0F-7F00-81C2-6812-F49A4B139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22482" y="535113"/>
            <a:ext cx="144843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1.0</a:t>
            </a:r>
            <a:r>
              <a:rPr sz="1800" b="1" spc="29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</a:t>
            </a:r>
            <a:r>
              <a:rPr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下載</a:t>
            </a:r>
            <a:r>
              <a:rPr sz="1800" b="1" spc="-25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1800" b="1" spc="-10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</a:t>
            </a:r>
            <a:endParaRPr sz="1800" b="1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  <a:cs typeface="Microsoft JhengHei"/>
            </a:endParaRP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15969864-D9F4-7C16-39BD-C9025E572752}"/>
              </a:ext>
            </a:extLst>
          </p:cNvPr>
          <p:cNvSpPr txBox="1"/>
          <p:nvPr/>
        </p:nvSpPr>
        <p:spPr>
          <a:xfrm>
            <a:off x="4774691" y="1043382"/>
            <a:ext cx="113538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找到</a:t>
            </a:r>
            <a:r>
              <a:rPr sz="1200" spc="-55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 </a:t>
            </a:r>
            <a:r>
              <a:rPr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</a:rPr>
              <a:t>Play</a:t>
            </a:r>
            <a:r>
              <a:rPr sz="1200" spc="-5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Times New Roman"/>
              </a:rPr>
              <a:t> </a:t>
            </a:r>
            <a:r>
              <a:rPr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Microsoft JhengHei"/>
              </a:rPr>
              <a:t>商店。</a:t>
            </a:r>
          </a:p>
        </p:txBody>
      </p:sp>
      <p:grpSp>
        <p:nvGrpSpPr>
          <p:cNvPr id="13" name="object 4">
            <a:extLst>
              <a:ext uri="{FF2B5EF4-FFF2-40B4-BE49-F238E27FC236}">
                <a16:creationId xmlns:a16="http://schemas.microsoft.com/office/drawing/2014/main" id="{4992980B-8DD1-F5D2-33EB-BD41B8FCB998}"/>
              </a:ext>
            </a:extLst>
          </p:cNvPr>
          <p:cNvGrpSpPr/>
          <p:nvPr/>
        </p:nvGrpSpPr>
        <p:grpSpPr>
          <a:xfrm>
            <a:off x="4119053" y="1497869"/>
            <a:ext cx="2446655" cy="5093335"/>
            <a:chOff x="4119338" y="1459959"/>
            <a:chExt cx="2446655" cy="5093335"/>
          </a:xfrm>
        </p:grpSpPr>
        <p:pic>
          <p:nvPicPr>
            <p:cNvPr id="14" name="object 5">
              <a:extLst>
                <a:ext uri="{FF2B5EF4-FFF2-40B4-BE49-F238E27FC236}">
                  <a16:creationId xmlns:a16="http://schemas.microsoft.com/office/drawing/2014/main" id="{66D8650F-444E-3C18-B314-2CD8516EA7B4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119338" y="1459959"/>
              <a:ext cx="2446087" cy="5093273"/>
            </a:xfrm>
            <a:prstGeom prst="rect">
              <a:avLst/>
            </a:prstGeom>
          </p:spPr>
        </p:pic>
        <p:pic>
          <p:nvPicPr>
            <p:cNvPr id="15" name="object 6">
              <a:extLst>
                <a:ext uri="{FF2B5EF4-FFF2-40B4-BE49-F238E27FC236}">
                  <a16:creationId xmlns:a16="http://schemas.microsoft.com/office/drawing/2014/main" id="{8CE1BB95-D4E4-DC0B-837A-0A7FD8026C99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126865" y="1468120"/>
              <a:ext cx="2381250" cy="5027295"/>
            </a:xfrm>
            <a:prstGeom prst="rect">
              <a:avLst/>
            </a:prstGeom>
          </p:spPr>
        </p:pic>
      </p:grpSp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8582886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55323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4.5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公共廁所</a:t>
            </a:r>
            <a:endParaRPr lang="zh-TW" altLang="zh-TW" dirty="0">
              <a:effectLst/>
            </a:endParaRPr>
          </a:p>
        </p:txBody>
      </p:sp>
      <p:pic>
        <p:nvPicPr>
          <p:cNvPr id="19" name="圖片 18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C899A82A-4C0D-ECD8-02CE-AC0FD8C9F8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07656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93E9D20D-4D7B-6F01-BA94-FB431B4B3CD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44618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D26F1630-EB10-659A-E770-FF92685C2D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81579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2" name="文字方塊 21">
            <a:extLst>
              <a:ext uri="{FF2B5EF4-FFF2-40B4-BE49-F238E27FC236}">
                <a16:creationId xmlns:a16="http://schemas.microsoft.com/office/drawing/2014/main" id="{2B4664CE-90D8-A5CE-BFC4-A3561BD86A54}"/>
              </a:ext>
            </a:extLst>
          </p:cNvPr>
          <p:cNvSpPr txBox="1"/>
          <p:nvPr/>
        </p:nvSpPr>
        <p:spPr>
          <a:xfrm>
            <a:off x="2405678" y="875207"/>
            <a:ext cx="58785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grpSp>
        <p:nvGrpSpPr>
          <p:cNvPr id="23" name="群組 22">
            <a:extLst>
              <a:ext uri="{FF2B5EF4-FFF2-40B4-BE49-F238E27FC236}">
                <a16:creationId xmlns:a16="http://schemas.microsoft.com/office/drawing/2014/main" id="{FA729AF5-A014-384A-5B73-99C0AC3833FE}"/>
              </a:ext>
            </a:extLst>
          </p:cNvPr>
          <p:cNvGrpSpPr/>
          <p:nvPr/>
        </p:nvGrpSpPr>
        <p:grpSpPr>
          <a:xfrm>
            <a:off x="2573069" y="2697358"/>
            <a:ext cx="820699" cy="923110"/>
            <a:chOff x="1946438" y="602521"/>
            <a:chExt cx="820699" cy="923110"/>
          </a:xfrm>
        </p:grpSpPr>
        <p:sp>
          <p:nvSpPr>
            <p:cNvPr id="24" name="AutoShape 5">
              <a:extLst>
                <a:ext uri="{FF2B5EF4-FFF2-40B4-BE49-F238E27FC236}">
                  <a16:creationId xmlns:a16="http://schemas.microsoft.com/office/drawing/2014/main" id="{5AD21D6F-A0F8-E0F2-1D8E-322C785D51E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25" name="Picture 6">
              <a:extLst>
                <a:ext uri="{FF2B5EF4-FFF2-40B4-BE49-F238E27FC236}">
                  <a16:creationId xmlns:a16="http://schemas.microsoft.com/office/drawing/2014/main" id="{2D252F63-741E-184D-C991-8F961B8B097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6" name="Picture 10">
            <a:extLst>
              <a:ext uri="{FF2B5EF4-FFF2-40B4-BE49-F238E27FC236}">
                <a16:creationId xmlns:a16="http://schemas.microsoft.com/office/drawing/2014/main" id="{C4BBECC2-37AE-7F7C-6F27-E87FA58B43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109" y="2682792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object 9">
            <a:extLst>
              <a:ext uri="{FF2B5EF4-FFF2-40B4-BE49-F238E27FC236}">
                <a16:creationId xmlns:a16="http://schemas.microsoft.com/office/drawing/2014/main" id="{30699ED2-FF94-710E-1DFE-14F7E4E0B96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6616" y="231010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568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55323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4.5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公共廁所</a:t>
            </a:r>
            <a:endParaRPr lang="zh-TW" altLang="zh-TW" dirty="0">
              <a:effectLst/>
            </a:endParaRPr>
          </a:p>
        </p:txBody>
      </p:sp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BD69311-1BC6-59D1-828A-341524CDE0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839406" y="1583837"/>
            <a:ext cx="2465028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AA61AF6-9CFA-27FC-7E03-605879A542F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513592" y="1583837"/>
            <a:ext cx="2465028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4FB47343-82BA-E131-4F63-8167A14179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176499" y="1583837"/>
            <a:ext cx="2465028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F0CB097-7C1A-6F30-29F2-EA3619AC76E3}"/>
              </a:ext>
            </a:extLst>
          </p:cNvPr>
          <p:cNvSpPr txBox="1"/>
          <p:nvPr/>
        </p:nvSpPr>
        <p:spPr>
          <a:xfrm>
            <a:off x="2939628" y="1027239"/>
            <a:ext cx="4814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下⽅選單為公共廁所類型的選項，點選即可切換各種公共廁所地圖。</a:t>
            </a:r>
          </a:p>
        </p:txBody>
      </p:sp>
      <p:pic>
        <p:nvPicPr>
          <p:cNvPr id="7" name="object 9">
            <a:extLst>
              <a:ext uri="{FF2B5EF4-FFF2-40B4-BE49-F238E27FC236}">
                <a16:creationId xmlns:a16="http://schemas.microsoft.com/office/drawing/2014/main" id="{3402458C-74FC-6323-BE4C-D7BCF04F33B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8429" y="4990274"/>
            <a:ext cx="656536" cy="745379"/>
          </a:xfrm>
          <a:prstGeom prst="rect">
            <a:avLst/>
          </a:prstGeom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F8CD67F6-C5E4-0899-B568-21574E8F7FD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318499" y="4990274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61687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55323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4.5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公共廁所</a:t>
            </a:r>
            <a:endParaRPr lang="zh-TW" altLang="zh-TW" dirty="0">
              <a:effectLst/>
            </a:endParaRPr>
          </a:p>
        </p:txBody>
      </p:sp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09D826F7-AA3A-BB45-F509-3266A6525E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32124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528EDAF6-C899-60A1-7E0D-F051A19B56E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21061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圖表, 字型 的圖片&#10;&#10;自動產生的描述">
            <a:extLst>
              <a:ext uri="{FF2B5EF4-FFF2-40B4-BE49-F238E27FC236}">
                <a16:creationId xmlns:a16="http://schemas.microsoft.com/office/drawing/2014/main" id="{486408A0-CEEA-5188-DE1B-A16084566D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14717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2B40BE96-C358-6883-82CB-6EAB596CEBB8}"/>
              </a:ext>
            </a:extLst>
          </p:cNvPr>
          <p:cNvSpPr txBox="1"/>
          <p:nvPr/>
        </p:nvSpPr>
        <p:spPr>
          <a:xfrm>
            <a:off x="3193705" y="857717"/>
            <a:ext cx="4305987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點選馬桶圖示，可查看該公共廁所細資訊。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點選前往導航，畫⾯將轉跳⾄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GoogleMap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，並完成路線規劃。</a:t>
            </a: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id="{98EC9CC1-A45E-27E0-DDA1-4C908C79FA8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912693" y="3864721"/>
            <a:ext cx="656536" cy="745379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71E3B3D4-AE34-1E75-2EE4-DD1A5759751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8430" y="5602350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1586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55323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4.5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公共廁所</a:t>
            </a:r>
            <a:endParaRPr lang="zh-TW" altLang="zh-TW" dirty="0">
              <a:effectLst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FC48CA-A8BC-8324-BF7A-C09883EE936C}"/>
              </a:ext>
            </a:extLst>
          </p:cNvPr>
          <p:cNvSpPr txBox="1"/>
          <p:nvPr/>
        </p:nvSpPr>
        <p:spPr>
          <a:xfrm>
            <a:off x="3638543" y="868375"/>
            <a:ext cx="3416320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點選馬桶圖示，可查看該公共廁所詳細資訊。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點擊意⾒回饋，連結至公共廁所意見回饋網頁。</a:t>
            </a:r>
          </a:p>
        </p:txBody>
      </p:sp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236DB18-AB67-F0A9-A9BA-0E1AE4DD1E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32124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4879460D-9F21-E0F8-4B84-013F8FF36C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21060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782ED8F4-02DC-8F1B-47B6-071425B8E16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912693" y="3864721"/>
            <a:ext cx="656536" cy="745379"/>
          </a:xfrm>
          <a:prstGeom prst="rect">
            <a:avLst/>
          </a:prstGeom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D273378A-F92F-5E28-36BE-A80D523A046F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8430" y="5602350"/>
            <a:ext cx="656536" cy="745379"/>
          </a:xfrm>
          <a:prstGeom prst="rect">
            <a:avLst/>
          </a:prstGeom>
        </p:spPr>
      </p:pic>
      <p:pic>
        <p:nvPicPr>
          <p:cNvPr id="8" name="圖片 7" descr="一張含有 文字, 螢幕擷取畫面, 軟體, 網頁 的圖片&#10;&#10;自動產生的描述">
            <a:extLst>
              <a:ext uri="{FF2B5EF4-FFF2-40B4-BE49-F238E27FC236}">
                <a16:creationId xmlns:a16="http://schemas.microsoft.com/office/drawing/2014/main" id="{A72F8815-A275-3221-6491-2DC468DD4B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09996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062909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75" y="455323"/>
            <a:ext cx="3661843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4.6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機車排氣定檢站</a:t>
            </a:r>
          </a:p>
        </p:txBody>
      </p:sp>
      <p:pic>
        <p:nvPicPr>
          <p:cNvPr id="9" name="圖片 8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475E602C-CE50-85F1-F170-04DBCF5842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76499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5EC4DED-8A1A-33A8-E8DF-6F2FE8F84A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592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F4CEA636-86E4-E34E-8884-71D08771BC84}"/>
              </a:ext>
            </a:extLst>
          </p:cNvPr>
          <p:cNvSpPr txBox="1"/>
          <p:nvPr/>
        </p:nvSpPr>
        <p:spPr>
          <a:xfrm>
            <a:off x="1631580" y="1036383"/>
            <a:ext cx="74302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進⼊地圖顯示時，系統預設地圖為國家空品測站，必須先開啟左下⽅選單，將地圖切換為機車排氣定檢站。</a:t>
            </a:r>
          </a:p>
        </p:txBody>
      </p:sp>
      <p:pic>
        <p:nvPicPr>
          <p:cNvPr id="12" name="object 9">
            <a:extLst>
              <a:ext uri="{FF2B5EF4-FFF2-40B4-BE49-F238E27FC236}">
                <a16:creationId xmlns:a16="http://schemas.microsoft.com/office/drawing/2014/main" id="{626BF600-C089-89A3-44C6-8CDD22D05A4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281E2D2F-953D-563E-02CE-995B61BAC9E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89702" y="4587795"/>
            <a:ext cx="656536" cy="745379"/>
          </a:xfrm>
          <a:prstGeom prst="rect">
            <a:avLst/>
          </a:prstGeom>
        </p:spPr>
      </p:pic>
      <p:pic>
        <p:nvPicPr>
          <p:cNvPr id="14" name="圖片 13" descr="一張含有 文字, 螢幕擷取畫面, 地圖, 字型 的圖片&#10;&#10;自動產生的描述">
            <a:extLst>
              <a:ext uri="{FF2B5EF4-FFF2-40B4-BE49-F238E27FC236}">
                <a16:creationId xmlns:a16="http://schemas.microsoft.com/office/drawing/2014/main" id="{6932D7AB-0D73-C64F-289E-E0E8D5D0D3A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839406" y="1583837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25889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75" y="455323"/>
            <a:ext cx="3661843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4.6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機車排氣定檢站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0EC96A0-65EE-ED29-8FC0-9B6F5DEBC912}"/>
              </a:ext>
            </a:extLst>
          </p:cNvPr>
          <p:cNvSpPr txBox="1"/>
          <p:nvPr/>
        </p:nvSpPr>
        <p:spPr>
          <a:xfrm>
            <a:off x="3193704" y="877386"/>
            <a:ext cx="4305986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點選訂閱後，可直接輸⼊⾞號進⾏訂閱作業；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點選我暫時不要，畫⾯會跳轉⾄機⾞排氣定檢站地圖⾴⾯。</a:t>
            </a:r>
          </a:p>
        </p:txBody>
      </p:sp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85F64BB-7A9D-A2C6-0D09-12B61E1DA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14715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作業系統, 字型 的圖片&#10;&#10;自動產生的描述">
            <a:extLst>
              <a:ext uri="{FF2B5EF4-FFF2-40B4-BE49-F238E27FC236}">
                <a16:creationId xmlns:a16="http://schemas.microsoft.com/office/drawing/2014/main" id="{EB4D5378-6953-F2C2-DDD7-41569AF1E6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4435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F85BFB2F-7275-A6B8-CAD9-FF2FCB8F116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19575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5476692F-9417-C63A-1EB3-C1802AAB94DC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1898777" y="5559345"/>
            <a:ext cx="656536" cy="745379"/>
          </a:xfrm>
          <a:prstGeom prst="rect">
            <a:avLst/>
          </a:prstGeom>
        </p:spPr>
      </p:pic>
      <p:cxnSp>
        <p:nvCxnSpPr>
          <p:cNvPr id="8" name="接點: 肘形 7">
            <a:extLst>
              <a:ext uri="{FF2B5EF4-FFF2-40B4-BE49-F238E27FC236}">
                <a16:creationId xmlns:a16="http://schemas.microsoft.com/office/drawing/2014/main" id="{268FA33C-5529-CBEC-7800-F949874F0CA6}"/>
              </a:ext>
            </a:extLst>
          </p:cNvPr>
          <p:cNvCxnSpPr>
            <a:cxnSpLocks/>
          </p:cNvCxnSpPr>
          <p:nvPr/>
        </p:nvCxnSpPr>
        <p:spPr>
          <a:xfrm>
            <a:off x="3563039" y="5667375"/>
            <a:ext cx="818461" cy="333375"/>
          </a:xfrm>
          <a:prstGeom prst="bentConnector3">
            <a:avLst>
              <a:gd name="adj1" fmla="val 60474"/>
            </a:avLst>
          </a:prstGeom>
          <a:ln w="190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80B4EF07-9C57-CC56-19B2-359DAA517A66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5222584" y="3456915"/>
            <a:ext cx="245259" cy="4993252"/>
          </a:xfrm>
          <a:prstGeom prst="bentConnector3">
            <a:avLst>
              <a:gd name="adj1" fmla="val -58255"/>
            </a:avLst>
          </a:prstGeom>
          <a:ln w="190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587957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75" y="455323"/>
            <a:ext cx="3661843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4.6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機車排氣定檢站</a:t>
            </a:r>
          </a:p>
        </p:txBody>
      </p:sp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4FDF477-3490-E365-CC38-F5906BBD83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41648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0AFB2AC3-9720-E5E8-D7B9-DC46AEB64B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04686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地圖, 螢幕擷取畫面, 數字 的圖片&#10;&#10;自動產生的描述">
            <a:extLst>
              <a:ext uri="{FF2B5EF4-FFF2-40B4-BE49-F238E27FC236}">
                <a16:creationId xmlns:a16="http://schemas.microsoft.com/office/drawing/2014/main" id="{039035D8-2B64-A4BC-6A19-31062FA102E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78609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196EECE-8AE1-659E-23CD-82E3565243A0}"/>
              </a:ext>
            </a:extLst>
          </p:cNvPr>
          <p:cNvSpPr txBox="1"/>
          <p:nvPr/>
        </p:nvSpPr>
        <p:spPr>
          <a:xfrm>
            <a:off x="2405678" y="857717"/>
            <a:ext cx="58785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1C0DABE8-3E46-5CEB-FA34-50CAE4672C08}"/>
              </a:ext>
            </a:extLst>
          </p:cNvPr>
          <p:cNvGrpSpPr/>
          <p:nvPr/>
        </p:nvGrpSpPr>
        <p:grpSpPr>
          <a:xfrm>
            <a:off x="2704218" y="2180693"/>
            <a:ext cx="820699" cy="923110"/>
            <a:chOff x="1946438" y="602521"/>
            <a:chExt cx="820699" cy="923110"/>
          </a:xfrm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CFBD8425-F250-B0EA-C7AA-57937084494F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17" name="Picture 6">
              <a:extLst>
                <a:ext uri="{FF2B5EF4-FFF2-40B4-BE49-F238E27FC236}">
                  <a16:creationId xmlns:a16="http://schemas.microsoft.com/office/drawing/2014/main" id="{20663F01-F559-6830-68FE-B2E36C7516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8" name="Picture 10">
            <a:extLst>
              <a:ext uri="{FF2B5EF4-FFF2-40B4-BE49-F238E27FC236}">
                <a16:creationId xmlns:a16="http://schemas.microsoft.com/office/drawing/2014/main" id="{625B7AE9-89D9-AA37-4FF1-4AC48A8E8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2527" y="2911392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A541B80F-3F55-7294-AF9C-99AFE064CEE3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6616" y="231010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2342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75" y="455323"/>
            <a:ext cx="3661843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4.6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機車排氣定檢站</a:t>
            </a:r>
          </a:p>
        </p:txBody>
      </p:sp>
      <p:pic>
        <p:nvPicPr>
          <p:cNvPr id="3" name="圖片 2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4324CBB8-C196-D376-B324-77BC6486C3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4301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BDB295D9-9E71-4E79-43A5-40DA86E4E20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11745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0EC7499-D108-A1F4-893D-296F2FE913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17817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14999158-892E-3109-ADF6-7A587AD8317B}"/>
              </a:ext>
            </a:extLst>
          </p:cNvPr>
          <p:cNvSpPr txBox="1"/>
          <p:nvPr/>
        </p:nvSpPr>
        <p:spPr>
          <a:xfrm>
            <a:off x="3098173" y="840197"/>
            <a:ext cx="4493539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點選機車圖示，可查看該機車排氣定檢站詳細資訊。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點選撥打電話，畫⾯會顯示通話提示訊息。點選通話即可撥出。</a:t>
            </a:r>
          </a:p>
        </p:txBody>
      </p:sp>
      <p:pic>
        <p:nvPicPr>
          <p:cNvPr id="7" name="object 9">
            <a:extLst>
              <a:ext uri="{FF2B5EF4-FFF2-40B4-BE49-F238E27FC236}">
                <a16:creationId xmlns:a16="http://schemas.microsoft.com/office/drawing/2014/main" id="{C4D7EBDB-349D-459F-83CB-49807C43D25E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03801" y="3585182"/>
            <a:ext cx="656536" cy="745379"/>
          </a:xfrm>
          <a:prstGeom prst="rect">
            <a:avLst/>
          </a:prstGeom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383C1BFD-442B-4DE1-8446-9621DEA9C92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988099" y="5554725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3174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75" y="455323"/>
            <a:ext cx="3661843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4.6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機車排氣定檢站</a:t>
            </a:r>
          </a:p>
        </p:txBody>
      </p:sp>
      <p:pic>
        <p:nvPicPr>
          <p:cNvPr id="9" name="圖片 8" descr="一張含有 文字, 螢幕擷取畫面, 地圖, 陳列 的圖片&#10;&#10;自動產生的描述">
            <a:extLst>
              <a:ext uri="{FF2B5EF4-FFF2-40B4-BE49-F238E27FC236}">
                <a16:creationId xmlns:a16="http://schemas.microsoft.com/office/drawing/2014/main" id="{D0912A0A-3C6E-1D48-437E-126AA8EBB8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11333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B283533F-FBBE-93A6-1370-A706B0529AC8}"/>
              </a:ext>
            </a:extLst>
          </p:cNvPr>
          <p:cNvSpPr txBox="1"/>
          <p:nvPr/>
        </p:nvSpPr>
        <p:spPr>
          <a:xfrm>
            <a:off x="1868825" y="865540"/>
            <a:ext cx="6955751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點選機車圖示，可查看該機車排氣定檢站詳細資訊。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點擊意⾒回饋，可進⾏機⾞排氣定檢站位置不正確回報；傳送後，若成功送出將顯示回饋成功訊息。</a:t>
            </a:r>
          </a:p>
        </p:txBody>
      </p:sp>
      <p:pic>
        <p:nvPicPr>
          <p:cNvPr id="11" name="object 9">
            <a:extLst>
              <a:ext uri="{FF2B5EF4-FFF2-40B4-BE49-F238E27FC236}">
                <a16:creationId xmlns:a16="http://schemas.microsoft.com/office/drawing/2014/main" id="{36EC51E9-A5C3-BA97-5202-461018AF8A6A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71496" y="5927414"/>
            <a:ext cx="536625" cy="609242"/>
          </a:xfrm>
          <a:prstGeom prst="rect">
            <a:avLst/>
          </a:prstGeom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5A79182E-B579-A6B0-60EA-EF87CEC6058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8298188" y="5291955"/>
            <a:ext cx="536625" cy="609242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F8AE0C58-8DF7-1769-65F7-A84B86A352DE}"/>
              </a:ext>
            </a:extLst>
          </p:cNvPr>
          <p:cNvGrpSpPr/>
          <p:nvPr/>
        </p:nvGrpSpPr>
        <p:grpSpPr>
          <a:xfrm>
            <a:off x="7524067" y="5603488"/>
            <a:ext cx="312906" cy="400110"/>
            <a:chOff x="1191403" y="527842"/>
            <a:chExt cx="312906" cy="400110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DFC156C4-915D-EF4D-52E7-F58673E4F9F8}"/>
                </a:ext>
              </a:extLst>
            </p:cNvPr>
            <p:cNvSpPr/>
            <p:nvPr/>
          </p:nvSpPr>
          <p:spPr>
            <a:xfrm>
              <a:off x="1197013" y="577054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47BBCD05-BD3C-727A-F3C6-9BB525CAE3F1}"/>
                </a:ext>
              </a:extLst>
            </p:cNvPr>
            <p:cNvSpPr txBox="1"/>
            <p:nvPr/>
          </p:nvSpPr>
          <p:spPr>
            <a:xfrm>
              <a:off x="1191403" y="527842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1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A71C7F9B-1729-3D90-A98F-EA0354403A7B}"/>
              </a:ext>
            </a:extLst>
          </p:cNvPr>
          <p:cNvGrpSpPr/>
          <p:nvPr/>
        </p:nvGrpSpPr>
        <p:grpSpPr>
          <a:xfrm>
            <a:off x="8298188" y="5044213"/>
            <a:ext cx="316821" cy="400110"/>
            <a:chOff x="9472681" y="3454508"/>
            <a:chExt cx="316821" cy="400110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969C1292-F45A-92C5-7941-68B9573D5E7E}"/>
                </a:ext>
              </a:extLst>
            </p:cNvPr>
            <p:cNvSpPr/>
            <p:nvPr/>
          </p:nvSpPr>
          <p:spPr>
            <a:xfrm>
              <a:off x="9472681" y="3503720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12DD890A-3D62-9142-EF5E-0FA22E2C7D14}"/>
                </a:ext>
              </a:extLst>
            </p:cNvPr>
            <p:cNvSpPr txBox="1"/>
            <p:nvPr/>
          </p:nvSpPr>
          <p:spPr>
            <a:xfrm>
              <a:off x="9476596" y="3454508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2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圖片 1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B0847A00-A6B4-4F20-68AD-68ED3D09130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4301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C595A7A5-A616-5311-59A7-E3338E3D82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17817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77E92E74-6698-67D6-68BE-FE63DFB2E61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803801" y="3585182"/>
            <a:ext cx="656536" cy="745379"/>
          </a:xfrm>
          <a:prstGeom prst="rect">
            <a:avLst/>
          </a:prstGeom>
        </p:spPr>
      </p:pic>
      <p:pic>
        <p:nvPicPr>
          <p:cNvPr id="23" name="object 9">
            <a:extLst>
              <a:ext uri="{FF2B5EF4-FFF2-40B4-BE49-F238E27FC236}">
                <a16:creationId xmlns:a16="http://schemas.microsoft.com/office/drawing/2014/main" id="{9C281834-E7D1-74C9-CFFE-60EB8C9B4773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35998" y="5554725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93778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49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75" y="455323"/>
            <a:ext cx="3661843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4.6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機車排氣定檢站</a:t>
            </a:r>
          </a:p>
        </p:txBody>
      </p:sp>
      <p:pic>
        <p:nvPicPr>
          <p:cNvPr id="3" name="圖片 2" descr="一張含有 電子產品, 文字, 螢幕擷取畫面, 軟體 的圖片&#10;&#10;自動產生的描述">
            <a:extLst>
              <a:ext uri="{FF2B5EF4-FFF2-40B4-BE49-F238E27FC236}">
                <a16:creationId xmlns:a16="http://schemas.microsoft.com/office/drawing/2014/main" id="{B9B0C98F-2FC9-AF50-A525-AD54138E7B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14401" y="203472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5DDA808-8D8C-9D2D-D01D-92766429B8CA}"/>
              </a:ext>
            </a:extLst>
          </p:cNvPr>
          <p:cNvSpPr txBox="1"/>
          <p:nvPr/>
        </p:nvSpPr>
        <p:spPr>
          <a:xfrm>
            <a:off x="580012" y="844961"/>
            <a:ext cx="9533380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點擊右上角鈴鐺圖示，進⼊定檢通知⾴⾯。點擊新增或右上⽅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+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圖示，再於⾞牌號碼欄位輸⼊⾞牌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,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，最終點選鍵盤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即可完成訂閱。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若訂閱成功，畫⾯將顯示訂閱成功訊息，⾞牌也顯示於定檢通知列表中；若訂閱失敗，畫⾯則顯示訂閱失敗訊息。</a:t>
            </a:r>
          </a:p>
        </p:txBody>
      </p:sp>
      <p:pic>
        <p:nvPicPr>
          <p:cNvPr id="5" name="圖片 4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532EA660-2294-BB5B-0CB0-CB501928B1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4301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AD7A67F3-8506-1481-C692-BC40D8AD75A7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803801" y="3585182"/>
            <a:ext cx="656536" cy="745379"/>
          </a:xfrm>
          <a:prstGeom prst="rect">
            <a:avLst/>
          </a:prstGeom>
        </p:spPr>
      </p:pic>
      <p:pic>
        <p:nvPicPr>
          <p:cNvPr id="7" name="圖片 6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A9BF1F3C-C984-6FE5-85C7-5DE4B633CDE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3410" y="204943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FCBA020C-6EB8-BC27-CBDC-FAC54DB9877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 b="88094"/>
          <a:stretch/>
        </p:blipFill>
        <p:spPr>
          <a:xfrm>
            <a:off x="4206334" y="2035148"/>
            <a:ext cx="2254250" cy="350864"/>
          </a:xfrm>
          <a:prstGeom prst="rect">
            <a:avLst/>
          </a:prstGeom>
          <a:effectLst/>
        </p:spPr>
      </p:pic>
      <p:pic>
        <p:nvPicPr>
          <p:cNvPr id="24" name="object 9">
            <a:extLst>
              <a:ext uri="{FF2B5EF4-FFF2-40B4-BE49-F238E27FC236}">
                <a16:creationId xmlns:a16="http://schemas.microsoft.com/office/drawing/2014/main" id="{015272D4-6599-6CCD-F50B-12F5AD179F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3141594" y="2649211"/>
            <a:ext cx="656536" cy="745379"/>
          </a:xfrm>
          <a:prstGeom prst="rect">
            <a:avLst/>
          </a:prstGeom>
        </p:spPr>
      </p:pic>
      <p:pic>
        <p:nvPicPr>
          <p:cNvPr id="25" name="圖片 24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C25CD006-DFC6-0AE2-2B3B-C0BC774475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146" b="37938"/>
          <a:stretch/>
        </p:blipFill>
        <p:spPr>
          <a:xfrm>
            <a:off x="4206334" y="2386012"/>
            <a:ext cx="2254250" cy="1042987"/>
          </a:xfrm>
          <a:prstGeom prst="rect">
            <a:avLst/>
          </a:prstGeom>
          <a:effectLst/>
        </p:spPr>
      </p:pic>
      <p:pic>
        <p:nvPicPr>
          <p:cNvPr id="26" name="object 9">
            <a:extLst>
              <a:ext uri="{FF2B5EF4-FFF2-40B4-BE49-F238E27FC236}">
                <a16:creationId xmlns:a16="http://schemas.microsoft.com/office/drawing/2014/main" id="{44945C06-CAF3-898C-38F2-6C9851BCACE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61127" y="3106519"/>
            <a:ext cx="507470" cy="576141"/>
          </a:xfrm>
          <a:prstGeom prst="rect">
            <a:avLst/>
          </a:prstGeom>
        </p:spPr>
      </p:pic>
      <p:pic>
        <p:nvPicPr>
          <p:cNvPr id="27" name="object 9">
            <a:extLst>
              <a:ext uri="{FF2B5EF4-FFF2-40B4-BE49-F238E27FC236}">
                <a16:creationId xmlns:a16="http://schemas.microsoft.com/office/drawing/2014/main" id="{FC5E868F-E7A8-9688-4C91-9FE31572A4A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5852843" y="2164517"/>
            <a:ext cx="507470" cy="576141"/>
          </a:xfrm>
          <a:prstGeom prst="rect">
            <a:avLst/>
          </a:prstGeom>
        </p:spPr>
      </p:pic>
      <p:cxnSp>
        <p:nvCxnSpPr>
          <p:cNvPr id="28" name="接點: 肘形 27">
            <a:extLst>
              <a:ext uri="{FF2B5EF4-FFF2-40B4-BE49-F238E27FC236}">
                <a16:creationId xmlns:a16="http://schemas.microsoft.com/office/drawing/2014/main" id="{FB2678BE-7D8F-BEFF-0CB2-61AB31ADD06F}"/>
              </a:ext>
            </a:extLst>
          </p:cNvPr>
          <p:cNvCxnSpPr/>
          <p:nvPr/>
        </p:nvCxnSpPr>
        <p:spPr>
          <a:xfrm rot="5400000">
            <a:off x="4902101" y="3517999"/>
            <a:ext cx="688891" cy="190852"/>
          </a:xfrm>
          <a:prstGeom prst="bentConnector3">
            <a:avLst/>
          </a:prstGeom>
          <a:ln w="19050" cap="rnd">
            <a:solidFill>
              <a:srgbClr val="FF0000"/>
            </a:solidFill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圖片 28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CECE013C-FEAC-8F3D-5833-35AEB85433A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05393" y="2034727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25422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2">
            <a:extLst>
              <a:ext uri="{FF2B5EF4-FFF2-40B4-BE49-F238E27FC236}">
                <a16:creationId xmlns:a16="http://schemas.microsoft.com/office/drawing/2014/main" id="{0191DA0F-7F00-81C2-6812-F49A4B1397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617879" y="535113"/>
            <a:ext cx="1448435" cy="2891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95"/>
              </a:spcBef>
            </a:pPr>
            <a:r>
              <a:rPr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1.0 下載 APP</a:t>
            </a: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1733576" y="1029525"/>
            <a:ext cx="73709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進入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Play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商店後，點選搜尋，輸入「環境即時通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-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綠生活地圖」，點選安裝圖示，安裝完成後，點選開啟。</a:t>
            </a:r>
          </a:p>
        </p:txBody>
      </p:sp>
      <p:pic>
        <p:nvPicPr>
          <p:cNvPr id="4" name="圖片 3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105F4BC4-CB56-9AFA-64F4-9C02D45ED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381" y="1583903"/>
            <a:ext cx="2353263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22DD8504-0224-8553-9225-417763069C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5494" y="1585473"/>
            <a:ext cx="2353263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文字, 螢幕擷取畫面, 人的臉孔 的圖片&#10;&#10;自動產生的描述">
            <a:extLst>
              <a:ext uri="{FF2B5EF4-FFF2-40B4-BE49-F238E27FC236}">
                <a16:creationId xmlns:a16="http://schemas.microsoft.com/office/drawing/2014/main" id="{5F1DFB74-A78E-07A8-FEFA-5568028022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269" y="1583903"/>
            <a:ext cx="2353263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07949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15775" y="455323"/>
            <a:ext cx="3661843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4.6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機車排氣定檢站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440D34B9-7C43-47D9-BB3B-5C0666D7B0E7}"/>
              </a:ext>
            </a:extLst>
          </p:cNvPr>
          <p:cNvSpPr txBox="1"/>
          <p:nvPr/>
        </p:nvSpPr>
        <p:spPr>
          <a:xfrm>
            <a:off x="2368959" y="860001"/>
            <a:ext cx="595547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點擊右上角鈴鐺圖示，進⼊定檢通知⾴⾯。取消⾞輛訂閱⽅式有二</a:t>
            </a:r>
          </a:p>
          <a:p>
            <a:pPr algn="ctr">
              <a:lnSpc>
                <a:spcPct val="200000"/>
              </a:lnSpc>
            </a:pP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1.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向右滑移⾞牌碼，再點擊刪除；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2.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點選向右鍵進⼊詳細資訊⾴，再點擊刪除此⾞輛。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刪除成功時，畫⾯出現刪除成功訊息，且⾞牌未出現於定檢通知列表中</a:t>
            </a:r>
          </a:p>
        </p:txBody>
      </p:sp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C6AD11D6-DA2C-F80A-6240-215AFAFC07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3410" y="2152506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186E2A6E-1203-2CA3-7C11-D7CD6DC07B9D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3141594" y="2752281"/>
            <a:ext cx="656536" cy="745379"/>
          </a:xfrm>
          <a:prstGeom prst="rect">
            <a:avLst/>
          </a:prstGeom>
        </p:spPr>
      </p:pic>
      <p:pic>
        <p:nvPicPr>
          <p:cNvPr id="12" name="圖片 1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BB191D62-F4CC-A17E-2D12-03BC93DF50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26188" y="2137797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object 6">
            <a:extLst>
              <a:ext uri="{FF2B5EF4-FFF2-40B4-BE49-F238E27FC236}">
                <a16:creationId xmlns:a16="http://schemas.microsoft.com/office/drawing/2014/main" id="{8F7AAF36-A933-34B0-CC88-7E730969E7D7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 flipH="1">
            <a:off x="5224544" y="2853145"/>
            <a:ext cx="658688" cy="644515"/>
          </a:xfrm>
          <a:prstGeom prst="rect">
            <a:avLst/>
          </a:prstGeom>
        </p:spPr>
      </p:pic>
      <p:pic>
        <p:nvPicPr>
          <p:cNvPr id="14" name="圖片 13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EC5E6500-AFCE-6EB2-A871-BE4761C827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/>
          <a:stretch/>
        </p:blipFill>
        <p:spPr>
          <a:xfrm>
            <a:off x="6723960" y="2137797"/>
            <a:ext cx="226523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15" name="接點: 肘形 14">
            <a:extLst>
              <a:ext uri="{FF2B5EF4-FFF2-40B4-BE49-F238E27FC236}">
                <a16:creationId xmlns:a16="http://schemas.microsoft.com/office/drawing/2014/main" id="{F36903E1-C1BE-D971-1B4F-CC29F0B68960}"/>
              </a:ext>
            </a:extLst>
          </p:cNvPr>
          <p:cNvCxnSpPr>
            <a:cxnSpLocks/>
          </p:cNvCxnSpPr>
          <p:nvPr/>
        </p:nvCxnSpPr>
        <p:spPr>
          <a:xfrm>
            <a:off x="6477468" y="2752281"/>
            <a:ext cx="1369507" cy="177064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圖片 16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E5332EC6-7842-7B59-CC75-7DE8D490DCA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97" b="58090"/>
          <a:stretch/>
        </p:blipFill>
        <p:spPr>
          <a:xfrm>
            <a:off x="6714285" y="4319541"/>
            <a:ext cx="2265230" cy="1765229"/>
          </a:xfrm>
          <a:prstGeom prst="rect">
            <a:avLst/>
          </a:prstGeom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1D21EA37-986B-8A99-858F-0F4269E06A8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6590183" y="3946851"/>
            <a:ext cx="656536" cy="745379"/>
          </a:xfrm>
          <a:prstGeom prst="rect">
            <a:avLst/>
          </a:prstGeom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7FD0AB60-97C2-173F-E6B5-71DC1920FBE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7999549" y="4966026"/>
            <a:ext cx="656536" cy="745379"/>
          </a:xfrm>
          <a:prstGeom prst="rect">
            <a:avLst/>
          </a:prstGeom>
        </p:spPr>
      </p:pic>
      <p:cxnSp>
        <p:nvCxnSpPr>
          <p:cNvPr id="20" name="接點: 肘形 19">
            <a:extLst>
              <a:ext uri="{FF2B5EF4-FFF2-40B4-BE49-F238E27FC236}">
                <a16:creationId xmlns:a16="http://schemas.microsoft.com/office/drawing/2014/main" id="{861686FB-D587-1D69-ECB0-93B584651023}"/>
              </a:ext>
            </a:extLst>
          </p:cNvPr>
          <p:cNvCxnSpPr>
            <a:cxnSpLocks/>
            <a:stCxn id="13" idx="2"/>
          </p:cNvCxnSpPr>
          <p:nvPr/>
        </p:nvCxnSpPr>
        <p:spPr>
          <a:xfrm rot="16200000" flipH="1">
            <a:off x="5614359" y="3437188"/>
            <a:ext cx="2181746" cy="2302689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631949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76998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4.7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飲水機</a:t>
            </a:r>
            <a:endParaRPr lang="zh-TW" altLang="zh-TW" dirty="0">
              <a:effectLst/>
            </a:endParaRPr>
          </a:p>
        </p:txBody>
      </p:sp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98E1440-BE84-2565-70EE-09EFE190D9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76499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5CF151F-2E60-D2F4-543D-E07815FE5F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592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76CDA8F5-2C23-E0D4-0397-B475DBE00406}"/>
              </a:ext>
            </a:extLst>
          </p:cNvPr>
          <p:cNvSpPr txBox="1"/>
          <p:nvPr/>
        </p:nvSpPr>
        <p:spPr>
          <a:xfrm>
            <a:off x="1862410" y="1011013"/>
            <a:ext cx="69685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進⼊地圖顯示時，系統預設地圖為國家空品測站，必須先開啟左下⽅選單，將地圖切換為飲水機。</a:t>
            </a:r>
          </a:p>
        </p:txBody>
      </p:sp>
      <p:pic>
        <p:nvPicPr>
          <p:cNvPr id="6" name="object 9">
            <a:extLst>
              <a:ext uri="{FF2B5EF4-FFF2-40B4-BE49-F238E27FC236}">
                <a16:creationId xmlns:a16="http://schemas.microsoft.com/office/drawing/2014/main" id="{B628A3AC-19D9-FBD0-535E-3C7DC540625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71A07C68-1C04-D477-8B20-65DE9BF2FF3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130583" y="4949745"/>
            <a:ext cx="656536" cy="745379"/>
          </a:xfrm>
          <a:prstGeom prst="rect">
            <a:avLst/>
          </a:prstGeom>
        </p:spPr>
      </p:pic>
      <p:pic>
        <p:nvPicPr>
          <p:cNvPr id="8" name="圖片 7" descr="一張含有 文字, 地圖, 螢幕擷取畫面, 數字 的圖片&#10;&#10;自動產生的描述">
            <a:extLst>
              <a:ext uri="{FF2B5EF4-FFF2-40B4-BE49-F238E27FC236}">
                <a16:creationId xmlns:a16="http://schemas.microsoft.com/office/drawing/2014/main" id="{0FB5B95E-7AFF-FFFF-6C9D-A780A6D6C2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839406" y="1583837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964962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76998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4.7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飲水機</a:t>
            </a:r>
            <a:endParaRPr lang="zh-TW" altLang="zh-TW" dirty="0">
              <a:effectLst/>
            </a:endParaRPr>
          </a:p>
        </p:txBody>
      </p:sp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F69F39F2-E5D5-CB62-BFAC-D0A1B7CC3E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10618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地圖, 螢幕擷取畫面, 數字 的圖片&#10;&#10;自動產生的描述">
            <a:extLst>
              <a:ext uri="{FF2B5EF4-FFF2-40B4-BE49-F238E27FC236}">
                <a16:creationId xmlns:a16="http://schemas.microsoft.com/office/drawing/2014/main" id="{B48F76AB-A4A0-9F79-5E2D-40275EDD6E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81579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地圖, 螢幕擷取畫面, 數字 的圖片&#10;&#10;自動產生的描述">
            <a:extLst>
              <a:ext uri="{FF2B5EF4-FFF2-40B4-BE49-F238E27FC236}">
                <a16:creationId xmlns:a16="http://schemas.microsoft.com/office/drawing/2014/main" id="{ED7C23E7-2366-1C8E-1700-AE9A0F59CA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46098" y="2049436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948A1DB3-0B60-0971-5AB3-577C84E8402F}"/>
              </a:ext>
            </a:extLst>
          </p:cNvPr>
          <p:cNvSpPr txBox="1"/>
          <p:nvPr/>
        </p:nvSpPr>
        <p:spPr>
          <a:xfrm>
            <a:off x="2405678" y="875207"/>
            <a:ext cx="58785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grpSp>
        <p:nvGrpSpPr>
          <p:cNvPr id="13" name="群組 12">
            <a:extLst>
              <a:ext uri="{FF2B5EF4-FFF2-40B4-BE49-F238E27FC236}">
                <a16:creationId xmlns:a16="http://schemas.microsoft.com/office/drawing/2014/main" id="{CC712D76-3BEF-287D-C4B2-87360F4CC85B}"/>
              </a:ext>
            </a:extLst>
          </p:cNvPr>
          <p:cNvGrpSpPr/>
          <p:nvPr/>
        </p:nvGrpSpPr>
        <p:grpSpPr>
          <a:xfrm>
            <a:off x="2829923" y="3055482"/>
            <a:ext cx="820699" cy="923110"/>
            <a:chOff x="1946438" y="602521"/>
            <a:chExt cx="820699" cy="923110"/>
          </a:xfrm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E990389C-8FB2-E4FE-850D-2DA70E2864A9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F9B9CEE8-80A3-29A0-3D4B-C4F7C58130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0">
            <a:extLst>
              <a:ext uri="{FF2B5EF4-FFF2-40B4-BE49-F238E27FC236}">
                <a16:creationId xmlns:a16="http://schemas.microsoft.com/office/drawing/2014/main" id="{FBBCB2E4-F9AD-08D6-7F54-6031B19D5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5527" y="3103803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DC66821E-BEFF-9A8D-F3AD-F8CFD05B8C6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6616" y="231010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25747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76998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4.7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飲水機</a:t>
            </a:r>
            <a:endParaRPr lang="zh-TW" altLang="zh-TW" dirty="0">
              <a:effectLst/>
            </a:endParaRPr>
          </a:p>
        </p:txBody>
      </p:sp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1743BCD-CBE9-4E04-7C79-C762A90645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727403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D7E54185-E605-3927-1FCE-C540AD0FB53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18097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地圖, 圖表 的圖片&#10;&#10;自動產生的描述">
            <a:extLst>
              <a:ext uri="{FF2B5EF4-FFF2-40B4-BE49-F238E27FC236}">
                <a16:creationId xmlns:a16="http://schemas.microsoft.com/office/drawing/2014/main" id="{9DFECA8E-C2FF-BA44-F4B4-6C502951DA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08791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4B413431-9893-43BE-7C22-530DB5B882FE}"/>
              </a:ext>
            </a:extLst>
          </p:cNvPr>
          <p:cNvSpPr txBox="1"/>
          <p:nvPr/>
        </p:nvSpPr>
        <p:spPr>
          <a:xfrm>
            <a:off x="3193703" y="875207"/>
            <a:ext cx="4305987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點選飲水機圖示，可查看該飲水機詳細資訊。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點選前往導航，畫⾯將轉跳⾄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GoogleMap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，並完成路線規劃。</a:t>
            </a:r>
          </a:p>
        </p:txBody>
      </p:sp>
      <p:pic>
        <p:nvPicPr>
          <p:cNvPr id="7" name="object 9">
            <a:extLst>
              <a:ext uri="{FF2B5EF4-FFF2-40B4-BE49-F238E27FC236}">
                <a16:creationId xmlns:a16="http://schemas.microsoft.com/office/drawing/2014/main" id="{565CA93B-05AC-EC60-38DE-5353469DB30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31718" y="4093321"/>
            <a:ext cx="656536" cy="745379"/>
          </a:xfrm>
          <a:prstGeom prst="rect">
            <a:avLst/>
          </a:prstGeom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58B78995-029D-012E-72A1-3F0365A70B9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3988" y="5525579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802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4276" y="476998"/>
            <a:ext cx="3004842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4.7 </a:t>
            </a:r>
            <a:r>
              <a:rPr lang="zh-TW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飲水機</a:t>
            </a:r>
            <a:endParaRPr lang="zh-TW" altLang="zh-TW" dirty="0">
              <a:effectLst/>
            </a:endParaRPr>
          </a:p>
        </p:txBody>
      </p:sp>
      <p:pic>
        <p:nvPicPr>
          <p:cNvPr id="9" name="圖片 8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62718EDF-E7B5-2E58-27BD-A4B84950C8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08152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89AA0B3F-4DC2-4D9F-F936-8CCC4124B0E2}"/>
              </a:ext>
            </a:extLst>
          </p:cNvPr>
          <p:cNvSpPr txBox="1"/>
          <p:nvPr/>
        </p:nvSpPr>
        <p:spPr>
          <a:xfrm>
            <a:off x="2099657" y="875207"/>
            <a:ext cx="6494086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點選飲水機圖示，可查看該飲水機詳細資訊。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點擊意⾒回饋，可進⾏飲水機位置不正確回報；傳送後，若成功送出將顯示回饋成功訊息。</a:t>
            </a:r>
          </a:p>
        </p:txBody>
      </p:sp>
      <p:pic>
        <p:nvPicPr>
          <p:cNvPr id="11" name="object 9">
            <a:extLst>
              <a:ext uri="{FF2B5EF4-FFF2-40B4-BE49-F238E27FC236}">
                <a16:creationId xmlns:a16="http://schemas.microsoft.com/office/drawing/2014/main" id="{4ED843CA-225D-0667-8384-F3235B49AC95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1971" y="3911738"/>
            <a:ext cx="536625" cy="609242"/>
          </a:xfrm>
          <a:prstGeom prst="rect">
            <a:avLst/>
          </a:prstGeom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277D57E0-BBE8-ED11-D93F-3F80F87316C9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8200125" y="3200758"/>
            <a:ext cx="536625" cy="609242"/>
          </a:xfrm>
          <a:prstGeom prst="rect">
            <a:avLst/>
          </a:prstGeom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8456B7EC-5F4F-AC1E-4ED8-D1CDAD051F06}"/>
              </a:ext>
            </a:extLst>
          </p:cNvPr>
          <p:cNvGrpSpPr/>
          <p:nvPr/>
        </p:nvGrpSpPr>
        <p:grpSpPr>
          <a:xfrm>
            <a:off x="7553200" y="3673662"/>
            <a:ext cx="312906" cy="400110"/>
            <a:chOff x="1191403" y="527842"/>
            <a:chExt cx="312906" cy="400110"/>
          </a:xfrm>
        </p:grpSpPr>
        <p:sp>
          <p:nvSpPr>
            <p:cNvPr id="14" name="橢圓 13">
              <a:extLst>
                <a:ext uri="{FF2B5EF4-FFF2-40B4-BE49-F238E27FC236}">
                  <a16:creationId xmlns:a16="http://schemas.microsoft.com/office/drawing/2014/main" id="{B1F330D3-2DD0-7627-8F4E-58D235B9D2B9}"/>
                </a:ext>
              </a:extLst>
            </p:cNvPr>
            <p:cNvSpPr/>
            <p:nvPr/>
          </p:nvSpPr>
          <p:spPr>
            <a:xfrm>
              <a:off x="1197013" y="577054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5" name="文字方塊 14">
              <a:extLst>
                <a:ext uri="{FF2B5EF4-FFF2-40B4-BE49-F238E27FC236}">
                  <a16:creationId xmlns:a16="http://schemas.microsoft.com/office/drawing/2014/main" id="{DE71F10D-DD6A-1291-CACF-4C39C05140BD}"/>
                </a:ext>
              </a:extLst>
            </p:cNvPr>
            <p:cNvSpPr txBox="1"/>
            <p:nvPr/>
          </p:nvSpPr>
          <p:spPr>
            <a:xfrm>
              <a:off x="1191403" y="527842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1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7" name="群組 16">
            <a:extLst>
              <a:ext uri="{FF2B5EF4-FFF2-40B4-BE49-F238E27FC236}">
                <a16:creationId xmlns:a16="http://schemas.microsoft.com/office/drawing/2014/main" id="{EBD2A460-30EA-B775-3393-92E3348449EE}"/>
              </a:ext>
            </a:extLst>
          </p:cNvPr>
          <p:cNvGrpSpPr/>
          <p:nvPr/>
        </p:nvGrpSpPr>
        <p:grpSpPr>
          <a:xfrm>
            <a:off x="8228700" y="2962603"/>
            <a:ext cx="316821" cy="400110"/>
            <a:chOff x="9472681" y="3454508"/>
            <a:chExt cx="316821" cy="400110"/>
          </a:xfrm>
        </p:grpSpPr>
        <p:sp>
          <p:nvSpPr>
            <p:cNvPr id="18" name="橢圓 17">
              <a:extLst>
                <a:ext uri="{FF2B5EF4-FFF2-40B4-BE49-F238E27FC236}">
                  <a16:creationId xmlns:a16="http://schemas.microsoft.com/office/drawing/2014/main" id="{CCD21309-908A-DD75-470D-3F0971D91E95}"/>
                </a:ext>
              </a:extLst>
            </p:cNvPr>
            <p:cNvSpPr/>
            <p:nvPr/>
          </p:nvSpPr>
          <p:spPr>
            <a:xfrm>
              <a:off x="9472681" y="3503720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9" name="文字方塊 18">
              <a:extLst>
                <a:ext uri="{FF2B5EF4-FFF2-40B4-BE49-F238E27FC236}">
                  <a16:creationId xmlns:a16="http://schemas.microsoft.com/office/drawing/2014/main" id="{84B091E6-261D-0B12-2D0B-631714AE1736}"/>
                </a:ext>
              </a:extLst>
            </p:cNvPr>
            <p:cNvSpPr txBox="1"/>
            <p:nvPr/>
          </p:nvSpPr>
          <p:spPr>
            <a:xfrm>
              <a:off x="9476596" y="3454508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2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20" name="圖片 19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30E3ADFE-2BF6-0E9F-8C61-7E6522B83F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727403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object 9">
            <a:extLst>
              <a:ext uri="{FF2B5EF4-FFF2-40B4-BE49-F238E27FC236}">
                <a16:creationId xmlns:a16="http://schemas.microsoft.com/office/drawing/2014/main" id="{04249705-CBA8-4127-7129-92EB49697A56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31718" y="4093321"/>
            <a:ext cx="656536" cy="745379"/>
          </a:xfrm>
          <a:prstGeom prst="rect">
            <a:avLst/>
          </a:prstGeom>
        </p:spPr>
      </p:pic>
      <p:pic>
        <p:nvPicPr>
          <p:cNvPr id="22" name="圖片 2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D35A3CD6-3807-42E4-1657-431486F9BA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18097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object 9">
            <a:extLst>
              <a:ext uri="{FF2B5EF4-FFF2-40B4-BE49-F238E27FC236}">
                <a16:creationId xmlns:a16="http://schemas.microsoft.com/office/drawing/2014/main" id="{AB4B699B-2D8F-AF3C-0899-F152552866D2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9404" y="5458904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57972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4.8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循環容器盛裝餐點業者</a:t>
            </a:r>
          </a:p>
        </p:txBody>
      </p:sp>
      <p:pic>
        <p:nvPicPr>
          <p:cNvPr id="9" name="圖片 8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78D689CB-123F-3B2E-7527-F26A26FFD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76499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0FBE562F-F826-B37F-41C0-D58279083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592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AD36DB7-EB76-8261-A4BF-066ACB9E285F}"/>
              </a:ext>
            </a:extLst>
          </p:cNvPr>
          <p:cNvSpPr txBox="1"/>
          <p:nvPr/>
        </p:nvSpPr>
        <p:spPr>
          <a:xfrm>
            <a:off x="1400742" y="1021413"/>
            <a:ext cx="78919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進⼊地圖顯示時，系統預設地圖為國家空品測站，必須先開啟左下⽅選單，將地圖切換為循環容器盛裝餐點業者。</a:t>
            </a:r>
          </a:p>
        </p:txBody>
      </p:sp>
      <p:pic>
        <p:nvPicPr>
          <p:cNvPr id="12" name="object 9">
            <a:extLst>
              <a:ext uri="{FF2B5EF4-FFF2-40B4-BE49-F238E27FC236}">
                <a16:creationId xmlns:a16="http://schemas.microsoft.com/office/drawing/2014/main" id="{5594FABD-C304-5A52-0945-6E0D7D7173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7B406FF0-7EE8-F145-342B-45DB3B18372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64008" y="5302170"/>
            <a:ext cx="656536" cy="745379"/>
          </a:xfrm>
          <a:prstGeom prst="rect">
            <a:avLst/>
          </a:prstGeom>
        </p:spPr>
      </p:pic>
      <p:pic>
        <p:nvPicPr>
          <p:cNvPr id="14" name="圖片 13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B0FD02B0-E5B0-FFC7-991A-F665F39B90E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6839406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635995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4.8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循環容器盛裝餐點業者</a:t>
            </a:r>
          </a:p>
        </p:txBody>
      </p:sp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3CFE3B3-72D4-5FF8-48AA-65264CEAF5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07652" y="205099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圖片 3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49EC54A3-B09B-6CF1-CDB2-A7062F6C7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784540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5F6066D7-3244-B160-368C-259CB3E131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49060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4C7DDC6-EFD2-A8EB-492C-540E57F9F29D}"/>
              </a:ext>
            </a:extLst>
          </p:cNvPr>
          <p:cNvSpPr txBox="1"/>
          <p:nvPr/>
        </p:nvSpPr>
        <p:spPr>
          <a:xfrm>
            <a:off x="2405678" y="875207"/>
            <a:ext cx="58785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grpSp>
        <p:nvGrpSpPr>
          <p:cNvPr id="7" name="群組 6">
            <a:extLst>
              <a:ext uri="{FF2B5EF4-FFF2-40B4-BE49-F238E27FC236}">
                <a16:creationId xmlns:a16="http://schemas.microsoft.com/office/drawing/2014/main" id="{96C90EDE-0539-0ACF-9EAF-797018229489}"/>
              </a:ext>
            </a:extLst>
          </p:cNvPr>
          <p:cNvGrpSpPr/>
          <p:nvPr/>
        </p:nvGrpSpPr>
        <p:grpSpPr>
          <a:xfrm>
            <a:off x="2419778" y="2649531"/>
            <a:ext cx="820699" cy="923110"/>
            <a:chOff x="1946438" y="602521"/>
            <a:chExt cx="820699" cy="923110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11FABBDD-B69C-96C8-13FF-EA5D12FAC1D4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31C97EB5-FE1E-FC9C-F397-D2E4B77464E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0">
            <a:extLst>
              <a:ext uri="{FF2B5EF4-FFF2-40B4-BE49-F238E27FC236}">
                <a16:creationId xmlns:a16="http://schemas.microsoft.com/office/drawing/2014/main" id="{063A665A-6D79-1517-A5CF-C3617342E0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6591" y="2881849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1EB452BB-71D1-4FFD-3269-9EF8DFB5DD24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8636616" y="231010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650801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4.8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循環容器盛裝餐點業者</a:t>
            </a:r>
          </a:p>
        </p:txBody>
      </p:sp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2B1CE9A-285E-E1F8-D789-339098DDB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1471" y="205099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C83B8B18-5C41-C6A5-9136-D52483724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18097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地圖, 圖表 的圖片&#10;&#10;自動產生的描述">
            <a:extLst>
              <a:ext uri="{FF2B5EF4-FFF2-40B4-BE49-F238E27FC236}">
                <a16:creationId xmlns:a16="http://schemas.microsoft.com/office/drawing/2014/main" id="{A4F750DF-5198-BCF4-0D9B-730F025D319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08791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9DBA9D6-158C-95B1-C8B7-AE32537BEBE3}"/>
              </a:ext>
            </a:extLst>
          </p:cNvPr>
          <p:cNvSpPr txBox="1"/>
          <p:nvPr/>
        </p:nvSpPr>
        <p:spPr>
          <a:xfrm>
            <a:off x="3193703" y="857717"/>
            <a:ext cx="4305987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點選容器圖示，可查看該循環容器盛裝餐點業者詳細資訊。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點選前往導航，畫⾯將轉跳⾄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GoogleMap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，並完成路線規劃。</a:t>
            </a: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id="{DAAD3064-2E35-54EE-7171-4AE0CD602A3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8343" y="4026646"/>
            <a:ext cx="656536" cy="745379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FCD57490-8375-9355-4782-348EAA0F796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013988" y="5525579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79637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4.8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循環容器盛裝餐點業者</a:t>
            </a:r>
          </a:p>
        </p:txBody>
      </p:sp>
      <p:pic>
        <p:nvPicPr>
          <p:cNvPr id="9" name="圖片 8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2B1CE9A-285E-E1F8-D789-339098DDB9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21471" y="205099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C83B8B18-5C41-C6A5-9136-D52483724E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18097" y="204943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39DBA9D6-158C-95B1-C8B7-AE32537BEBE3}"/>
              </a:ext>
            </a:extLst>
          </p:cNvPr>
          <p:cNvSpPr txBox="1"/>
          <p:nvPr/>
        </p:nvSpPr>
        <p:spPr>
          <a:xfrm>
            <a:off x="1633548" y="857717"/>
            <a:ext cx="7417415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點選容器圖示，可查看該循環容器盛裝餐點業者詳細資訊。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點擊意⾒回饋，可進⾏循環容器盛裝餐點業者位置不正確回報；傳送後，若成功送出將顯示回饋成功訊息。</a:t>
            </a:r>
          </a:p>
        </p:txBody>
      </p:sp>
      <p:pic>
        <p:nvPicPr>
          <p:cNvPr id="13" name="object 9">
            <a:extLst>
              <a:ext uri="{FF2B5EF4-FFF2-40B4-BE49-F238E27FC236}">
                <a16:creationId xmlns:a16="http://schemas.microsoft.com/office/drawing/2014/main" id="{DAAD3064-2E35-54EE-7171-4AE0CD602A3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398343" y="4026646"/>
            <a:ext cx="656536" cy="745379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FCD57490-8375-9355-4782-348EAA0F796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809879" y="5525579"/>
            <a:ext cx="656536" cy="745379"/>
          </a:xfrm>
          <a:prstGeom prst="rect">
            <a:avLst/>
          </a:prstGeom>
        </p:spPr>
      </p:pic>
      <p:pic>
        <p:nvPicPr>
          <p:cNvPr id="5" name="圖片 4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59C1DD3E-AD91-99B5-726D-AFF32EC361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86"/>
          <a:stretch/>
        </p:blipFill>
        <p:spPr>
          <a:xfrm>
            <a:off x="6708791" y="2049436"/>
            <a:ext cx="224138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A78D036B-3857-6D0E-3817-9FA303E7CB8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361971" y="3911738"/>
            <a:ext cx="536625" cy="609242"/>
          </a:xfrm>
          <a:prstGeom prst="rect">
            <a:avLst/>
          </a:prstGeom>
        </p:spPr>
      </p:pic>
      <p:pic>
        <p:nvPicPr>
          <p:cNvPr id="7" name="object 9">
            <a:extLst>
              <a:ext uri="{FF2B5EF4-FFF2-40B4-BE49-F238E27FC236}">
                <a16:creationId xmlns:a16="http://schemas.microsoft.com/office/drawing/2014/main" id="{91C28411-1614-511C-3092-1AF7A44A5923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 flipH="1">
            <a:off x="8200125" y="3200758"/>
            <a:ext cx="536625" cy="609242"/>
          </a:xfrm>
          <a:prstGeom prst="rect">
            <a:avLst/>
          </a:prstGeom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63697D59-3E7E-D8EB-8E1E-3202F3461566}"/>
              </a:ext>
            </a:extLst>
          </p:cNvPr>
          <p:cNvGrpSpPr/>
          <p:nvPr/>
        </p:nvGrpSpPr>
        <p:grpSpPr>
          <a:xfrm>
            <a:off x="7553200" y="3673662"/>
            <a:ext cx="312906" cy="400110"/>
            <a:chOff x="1191403" y="527842"/>
            <a:chExt cx="312906" cy="400110"/>
          </a:xfrm>
        </p:grpSpPr>
        <p:sp>
          <p:nvSpPr>
            <p:cNvPr id="15" name="橢圓 14">
              <a:extLst>
                <a:ext uri="{FF2B5EF4-FFF2-40B4-BE49-F238E27FC236}">
                  <a16:creationId xmlns:a16="http://schemas.microsoft.com/office/drawing/2014/main" id="{2ED12179-D5EA-04B3-F32F-0C787302A7BA}"/>
                </a:ext>
              </a:extLst>
            </p:cNvPr>
            <p:cNvSpPr/>
            <p:nvPr/>
          </p:nvSpPr>
          <p:spPr>
            <a:xfrm>
              <a:off x="1197013" y="577054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7" name="文字方塊 16">
              <a:extLst>
                <a:ext uri="{FF2B5EF4-FFF2-40B4-BE49-F238E27FC236}">
                  <a16:creationId xmlns:a16="http://schemas.microsoft.com/office/drawing/2014/main" id="{D710F591-E3D3-38E5-3A30-AC1E64AFD353}"/>
                </a:ext>
              </a:extLst>
            </p:cNvPr>
            <p:cNvSpPr txBox="1"/>
            <p:nvPr/>
          </p:nvSpPr>
          <p:spPr>
            <a:xfrm>
              <a:off x="1191403" y="527842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1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8" name="群組 17">
            <a:extLst>
              <a:ext uri="{FF2B5EF4-FFF2-40B4-BE49-F238E27FC236}">
                <a16:creationId xmlns:a16="http://schemas.microsoft.com/office/drawing/2014/main" id="{42EB418C-D9D6-0580-589D-DD1A95E56E11}"/>
              </a:ext>
            </a:extLst>
          </p:cNvPr>
          <p:cNvGrpSpPr/>
          <p:nvPr/>
        </p:nvGrpSpPr>
        <p:grpSpPr>
          <a:xfrm>
            <a:off x="8228700" y="2962603"/>
            <a:ext cx="316821" cy="400110"/>
            <a:chOff x="9472681" y="3454508"/>
            <a:chExt cx="316821" cy="400110"/>
          </a:xfrm>
        </p:grpSpPr>
        <p:sp>
          <p:nvSpPr>
            <p:cNvPr id="19" name="橢圓 18">
              <a:extLst>
                <a:ext uri="{FF2B5EF4-FFF2-40B4-BE49-F238E27FC236}">
                  <a16:creationId xmlns:a16="http://schemas.microsoft.com/office/drawing/2014/main" id="{A5915308-44A8-B728-E6FD-BBBAB98BD1BD}"/>
                </a:ext>
              </a:extLst>
            </p:cNvPr>
            <p:cNvSpPr/>
            <p:nvPr/>
          </p:nvSpPr>
          <p:spPr>
            <a:xfrm>
              <a:off x="9472681" y="3503720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0" name="文字方塊 19">
              <a:extLst>
                <a:ext uri="{FF2B5EF4-FFF2-40B4-BE49-F238E27FC236}">
                  <a16:creationId xmlns:a16="http://schemas.microsoft.com/office/drawing/2014/main" id="{2D93A7F9-19E4-6EAF-C5CD-DED4FED0844A}"/>
                </a:ext>
              </a:extLst>
            </p:cNvPr>
            <p:cNvSpPr txBox="1"/>
            <p:nvPr/>
          </p:nvSpPr>
          <p:spPr>
            <a:xfrm>
              <a:off x="9476596" y="3454508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2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01489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59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4.9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循環杯借用服務門市</a:t>
            </a:r>
          </a:p>
        </p:txBody>
      </p:sp>
      <p:pic>
        <p:nvPicPr>
          <p:cNvPr id="9" name="圖片 8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78D689CB-123F-3B2E-7527-F26A26FFDB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76499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0FBE562F-F826-B37F-41C0-D582790831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592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8AD36DB7-EB76-8261-A4BF-066ACB9E285F}"/>
              </a:ext>
            </a:extLst>
          </p:cNvPr>
          <p:cNvSpPr txBox="1"/>
          <p:nvPr/>
        </p:nvSpPr>
        <p:spPr>
          <a:xfrm>
            <a:off x="1477688" y="1021413"/>
            <a:ext cx="7738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進⼊地圖顯示時，系統預設地圖為國家空品測站，必須先開啟左下⽅選單，將地圖切換為循環杯借用服務門市。</a:t>
            </a:r>
          </a:p>
        </p:txBody>
      </p:sp>
      <p:pic>
        <p:nvPicPr>
          <p:cNvPr id="12" name="object 9">
            <a:extLst>
              <a:ext uri="{FF2B5EF4-FFF2-40B4-BE49-F238E27FC236}">
                <a16:creationId xmlns:a16="http://schemas.microsoft.com/office/drawing/2014/main" id="{5594FABD-C304-5A52-0945-6E0D7D71731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18835" y="5606323"/>
            <a:ext cx="656536" cy="745379"/>
          </a:xfrm>
          <a:prstGeom prst="rect">
            <a:avLst/>
          </a:prstGeom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7B406FF0-7EE8-F145-342B-45DB3B18372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754163" y="5606323"/>
            <a:ext cx="656536" cy="745379"/>
          </a:xfrm>
          <a:prstGeom prst="rect">
            <a:avLst/>
          </a:prstGeom>
        </p:spPr>
      </p:pic>
      <p:pic>
        <p:nvPicPr>
          <p:cNvPr id="3" name="圖片 2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B1A46C6B-66D9-5DE6-6401-CBF9A818711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6833151" y="1573437"/>
            <a:ext cx="2468033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0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BE8DFD-31B2-2E16-FF3F-37CFFC5A8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8983" y="484756"/>
            <a:ext cx="1506224" cy="442154"/>
          </a:xfrm>
        </p:spPr>
        <p:txBody>
          <a:bodyPr>
            <a:normAutofit/>
          </a:bodyPr>
          <a:lstStyle/>
          <a:p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2.0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設定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</a:t>
            </a:r>
            <a:endParaRPr lang="zh-TW" altLang="en-US" sz="1800" b="1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763376" y="1029525"/>
            <a:ext cx="51574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開啟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後，如手機無開啟定位，會出現提示訊息，請「新增常用位置」</a:t>
            </a:r>
          </a:p>
        </p:txBody>
      </p:sp>
      <p:grpSp>
        <p:nvGrpSpPr>
          <p:cNvPr id="18" name="object 4">
            <a:extLst>
              <a:ext uri="{FF2B5EF4-FFF2-40B4-BE49-F238E27FC236}">
                <a16:creationId xmlns:a16="http://schemas.microsoft.com/office/drawing/2014/main" id="{28ABB667-BD9A-3373-D999-2B32E19C4D2B}"/>
              </a:ext>
            </a:extLst>
          </p:cNvPr>
          <p:cNvGrpSpPr/>
          <p:nvPr/>
        </p:nvGrpSpPr>
        <p:grpSpPr>
          <a:xfrm>
            <a:off x="1470648" y="1641325"/>
            <a:ext cx="2477135" cy="4968875"/>
            <a:chOff x="1470648" y="1641325"/>
            <a:chExt cx="2477135" cy="4968875"/>
          </a:xfrm>
        </p:grpSpPr>
        <p:pic>
          <p:nvPicPr>
            <p:cNvPr id="19" name="object 5">
              <a:extLst>
                <a:ext uri="{FF2B5EF4-FFF2-40B4-BE49-F238E27FC236}">
                  <a16:creationId xmlns:a16="http://schemas.microsoft.com/office/drawing/2014/main" id="{A4E2588F-1A20-AF54-EB6E-B5D4B97EB4D5}"/>
                </a:ext>
              </a:extLst>
            </p:cNvPr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470648" y="1641325"/>
              <a:ext cx="2476522" cy="4968284"/>
            </a:xfrm>
            <a:prstGeom prst="rect">
              <a:avLst/>
            </a:prstGeom>
          </p:spPr>
        </p:pic>
        <p:pic>
          <p:nvPicPr>
            <p:cNvPr id="20" name="object 6">
              <a:extLst>
                <a:ext uri="{FF2B5EF4-FFF2-40B4-BE49-F238E27FC236}">
                  <a16:creationId xmlns:a16="http://schemas.microsoft.com/office/drawing/2014/main" id="{852474A5-5F3B-8303-9C99-74D9C105C975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478914" y="1649044"/>
              <a:ext cx="2411095" cy="4902581"/>
            </a:xfrm>
            <a:prstGeom prst="rect">
              <a:avLst/>
            </a:prstGeom>
          </p:spPr>
        </p:pic>
      </p:grpSp>
      <p:grpSp>
        <p:nvGrpSpPr>
          <p:cNvPr id="21" name="object 7">
            <a:extLst>
              <a:ext uri="{FF2B5EF4-FFF2-40B4-BE49-F238E27FC236}">
                <a16:creationId xmlns:a16="http://schemas.microsoft.com/office/drawing/2014/main" id="{78EC522D-EBEB-AF29-CE58-A886119E4284}"/>
              </a:ext>
            </a:extLst>
          </p:cNvPr>
          <p:cNvGrpSpPr/>
          <p:nvPr/>
        </p:nvGrpSpPr>
        <p:grpSpPr>
          <a:xfrm>
            <a:off x="4099493" y="1641325"/>
            <a:ext cx="2478405" cy="4968875"/>
            <a:chOff x="4099493" y="1641325"/>
            <a:chExt cx="2478405" cy="4968875"/>
          </a:xfrm>
        </p:grpSpPr>
        <p:pic>
          <p:nvPicPr>
            <p:cNvPr id="22" name="object 8">
              <a:extLst>
                <a:ext uri="{FF2B5EF4-FFF2-40B4-BE49-F238E27FC236}">
                  <a16:creationId xmlns:a16="http://schemas.microsoft.com/office/drawing/2014/main" id="{2D23FEA8-4AEC-B0EB-06A2-B56455ECC49F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099493" y="1641325"/>
              <a:ext cx="2478156" cy="4968284"/>
            </a:xfrm>
            <a:prstGeom prst="rect">
              <a:avLst/>
            </a:prstGeom>
          </p:spPr>
        </p:pic>
        <p:pic>
          <p:nvPicPr>
            <p:cNvPr id="23" name="object 9">
              <a:extLst>
                <a:ext uri="{FF2B5EF4-FFF2-40B4-BE49-F238E27FC236}">
                  <a16:creationId xmlns:a16="http://schemas.microsoft.com/office/drawing/2014/main" id="{14A245D8-9800-106D-6058-C1B5E6BB0557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107814" y="1649095"/>
              <a:ext cx="2412238" cy="4902835"/>
            </a:xfrm>
            <a:prstGeom prst="rect">
              <a:avLst/>
            </a:prstGeom>
          </p:spPr>
        </p:pic>
      </p:grpSp>
      <p:grpSp>
        <p:nvGrpSpPr>
          <p:cNvPr id="24" name="object 10">
            <a:extLst>
              <a:ext uri="{FF2B5EF4-FFF2-40B4-BE49-F238E27FC236}">
                <a16:creationId xmlns:a16="http://schemas.microsoft.com/office/drawing/2014/main" id="{CC68D5F1-AA66-2F59-8971-71A39567A0B9}"/>
              </a:ext>
            </a:extLst>
          </p:cNvPr>
          <p:cNvGrpSpPr/>
          <p:nvPr/>
        </p:nvGrpSpPr>
        <p:grpSpPr>
          <a:xfrm>
            <a:off x="6728393" y="1641325"/>
            <a:ext cx="2478405" cy="4968875"/>
            <a:chOff x="6728393" y="1641325"/>
            <a:chExt cx="2478405" cy="4968875"/>
          </a:xfrm>
        </p:grpSpPr>
        <p:pic>
          <p:nvPicPr>
            <p:cNvPr id="25" name="object 11">
              <a:extLst>
                <a:ext uri="{FF2B5EF4-FFF2-40B4-BE49-F238E27FC236}">
                  <a16:creationId xmlns:a16="http://schemas.microsoft.com/office/drawing/2014/main" id="{BDD0AD7F-1B7D-9E92-9FA6-732BB5F82C27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28393" y="1641325"/>
              <a:ext cx="2478156" cy="4968284"/>
            </a:xfrm>
            <a:prstGeom prst="rect">
              <a:avLst/>
            </a:prstGeom>
          </p:spPr>
        </p:pic>
        <p:pic>
          <p:nvPicPr>
            <p:cNvPr id="26" name="object 12">
              <a:extLst>
                <a:ext uri="{FF2B5EF4-FFF2-40B4-BE49-F238E27FC236}">
                  <a16:creationId xmlns:a16="http://schemas.microsoft.com/office/drawing/2014/main" id="{5E3E0C32-30EA-341F-94D2-B3C4E64A1679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6736715" y="1649095"/>
              <a:ext cx="2413000" cy="49028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95544924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4.9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循環杯借用服務門市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01416C3-444C-BF7C-F33B-38418BA9FED1}"/>
              </a:ext>
            </a:extLst>
          </p:cNvPr>
          <p:cNvSpPr txBox="1"/>
          <p:nvPr/>
        </p:nvSpPr>
        <p:spPr>
          <a:xfrm>
            <a:off x="2405678" y="875207"/>
            <a:ext cx="58785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雙指拖曳縮放地圖、單指拖曳平移地圖，畫⾯會隨之縮放。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若使用者位置⾮位在地圖中⼼點，點擊右下⽅定位圖示，即可⾃動找尋使用者位置。</a:t>
            </a:r>
          </a:p>
        </p:txBody>
      </p:sp>
      <p:pic>
        <p:nvPicPr>
          <p:cNvPr id="5" name="圖片 4" descr="一張含有 文字, 地圖, 螢幕擷取畫面, 字型 的圖片&#10;&#10;自動產生的描述">
            <a:extLst>
              <a:ext uri="{FF2B5EF4-FFF2-40B4-BE49-F238E27FC236}">
                <a16:creationId xmlns:a16="http://schemas.microsoft.com/office/drawing/2014/main" id="{E8423982-6869-7FFC-8DF6-7A987AA79A2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6706277" y="2044236"/>
            <a:ext cx="22569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圖片 5" descr="一張含有 文字, 地圖, 螢幕擷取畫面, 地圖集 的圖片&#10;&#10;自動產生的描述">
            <a:extLst>
              <a:ext uri="{FF2B5EF4-FFF2-40B4-BE49-F238E27FC236}">
                <a16:creationId xmlns:a16="http://schemas.microsoft.com/office/drawing/2014/main" id="{0D2C91A9-7D3A-B54D-0C11-8B7D5B0BED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4241069" y="2044236"/>
            <a:ext cx="22569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17AF4D34-BE54-8F0E-930D-C9E72202FD4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1775861" y="2044236"/>
            <a:ext cx="225699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8" name="群組 7">
            <a:extLst>
              <a:ext uri="{FF2B5EF4-FFF2-40B4-BE49-F238E27FC236}">
                <a16:creationId xmlns:a16="http://schemas.microsoft.com/office/drawing/2014/main" id="{A05FD223-11D8-605A-F978-EAB3D66A540F}"/>
              </a:ext>
            </a:extLst>
          </p:cNvPr>
          <p:cNvGrpSpPr/>
          <p:nvPr/>
        </p:nvGrpSpPr>
        <p:grpSpPr>
          <a:xfrm>
            <a:off x="3170921" y="2593927"/>
            <a:ext cx="820699" cy="923110"/>
            <a:chOff x="1946438" y="602521"/>
            <a:chExt cx="820699" cy="923110"/>
          </a:xfrm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03D1DBAD-16BB-AC9B-F387-45AE6370B6DB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E8D3AFB3-ABA1-7F5A-6B85-A537E2EAE0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Picture 10">
            <a:extLst>
              <a:ext uri="{FF2B5EF4-FFF2-40B4-BE49-F238E27FC236}">
                <a16:creationId xmlns:a16="http://schemas.microsoft.com/office/drawing/2014/main" id="{FF0D8989-5EF2-0FDC-EE0F-33E4304657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703" y="2579361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555DF1FF-1337-A0D0-1B60-C593691FDCB6}"/>
              </a:ext>
            </a:extLst>
          </p:cNvPr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8636616" y="231010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0926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圖片 22" descr="一張含有 文字, 螢幕擷取畫面, 地圖, 字型 的圖片&#10;&#10;自動產生的描述">
            <a:extLst>
              <a:ext uri="{FF2B5EF4-FFF2-40B4-BE49-F238E27FC236}">
                <a16:creationId xmlns:a16="http://schemas.microsoft.com/office/drawing/2014/main" id="{13C334CD-B429-A200-2996-F2C6AAF711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53"/>
          <a:stretch/>
        </p:blipFill>
        <p:spPr>
          <a:xfrm>
            <a:off x="6715633" y="2041846"/>
            <a:ext cx="2238285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4.9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循環杯借用服務門市</a:t>
            </a:r>
          </a:p>
        </p:txBody>
      </p:sp>
      <p:pic>
        <p:nvPicPr>
          <p:cNvPr id="9" name="圖片 8" descr="一張含有 文字, 地圖, 螢幕擷取畫面, 字型 的圖片&#10;&#10;自動產生的描述">
            <a:extLst>
              <a:ext uri="{FF2B5EF4-FFF2-40B4-BE49-F238E27FC236}">
                <a16:creationId xmlns:a16="http://schemas.microsoft.com/office/drawing/2014/main" id="{619EBC2F-3B9E-A315-726F-B03DB1F2007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1775860" y="2044236"/>
            <a:ext cx="22569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1E71BD0B-997D-BDE4-A9BB-FC756995069E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2769758" y="3811569"/>
            <a:ext cx="656536" cy="745379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EA355658-1EED-C4E0-4676-70DD0AB8E5E8}"/>
              </a:ext>
            </a:extLst>
          </p:cNvPr>
          <p:cNvSpPr txBox="1"/>
          <p:nvPr/>
        </p:nvSpPr>
        <p:spPr>
          <a:xfrm>
            <a:off x="3193703" y="844927"/>
            <a:ext cx="4305987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點選杯子圖示，可查看該循環杯借用服務門市詳細資訊。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點選前往導航，畫⾯將轉跳⾄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GoogleMap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，並完成路線規劃。</a:t>
            </a:r>
          </a:p>
        </p:txBody>
      </p:sp>
      <p:pic>
        <p:nvPicPr>
          <p:cNvPr id="19" name="圖片 18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2EAFE091-388D-832E-9418-9C0254F413A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/>
        </p:blipFill>
        <p:spPr>
          <a:xfrm>
            <a:off x="4250465" y="2041846"/>
            <a:ext cx="22476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626D4A68-2772-989E-D3EB-86E0EB826754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45146" y="5761984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681545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4.9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循環杯借用服務門市</a:t>
            </a:r>
          </a:p>
        </p:txBody>
      </p:sp>
      <p:pic>
        <p:nvPicPr>
          <p:cNvPr id="9" name="圖片 8" descr="一張含有 文字, 地圖, 螢幕擷取畫面, 字型 的圖片&#10;&#10;自動產生的描述">
            <a:extLst>
              <a:ext uri="{FF2B5EF4-FFF2-40B4-BE49-F238E27FC236}">
                <a16:creationId xmlns:a16="http://schemas.microsoft.com/office/drawing/2014/main" id="{619EBC2F-3B9E-A315-726F-B03DB1F20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1775860" y="2044236"/>
            <a:ext cx="22569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1E71BD0B-997D-BDE4-A9BB-FC756995069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9758" y="3811569"/>
            <a:ext cx="656536" cy="745379"/>
          </a:xfrm>
          <a:prstGeom prst="rect">
            <a:avLst/>
          </a:prstGeom>
        </p:spPr>
      </p:pic>
      <p:pic>
        <p:nvPicPr>
          <p:cNvPr id="19" name="圖片 18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2EAFE091-388D-832E-9418-9C0254F41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/>
        </p:blipFill>
        <p:spPr>
          <a:xfrm>
            <a:off x="4250465" y="2041846"/>
            <a:ext cx="22476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626D4A68-2772-989E-D3EB-86E0EB82675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421844" y="5761984"/>
            <a:ext cx="656536" cy="74537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6E97A72-1A97-1130-50AF-4A98D8D398B0}"/>
              </a:ext>
            </a:extLst>
          </p:cNvPr>
          <p:cNvSpPr txBox="1"/>
          <p:nvPr/>
        </p:nvSpPr>
        <p:spPr>
          <a:xfrm>
            <a:off x="3098173" y="840197"/>
            <a:ext cx="4493539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點選杯子圖示，可查看該循環杯借用服務門市詳細資訊。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點選撥打電話，畫⾯會顯示通話提示訊息。點選通話即可撥出。</a:t>
            </a:r>
          </a:p>
        </p:txBody>
      </p:sp>
      <p:pic>
        <p:nvPicPr>
          <p:cNvPr id="6" name="圖片 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C5EC7AE-4A5A-6492-9187-C8F4B093FA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20"/>
          <a:stretch/>
        </p:blipFill>
        <p:spPr>
          <a:xfrm>
            <a:off x="6718722" y="2028732"/>
            <a:ext cx="2235196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225471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5192" y="476998"/>
            <a:ext cx="3903004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4.9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地圖顯示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循環杯借用服務門市</a:t>
            </a:r>
          </a:p>
        </p:txBody>
      </p:sp>
      <p:pic>
        <p:nvPicPr>
          <p:cNvPr id="9" name="圖片 8" descr="一張含有 文字, 地圖, 螢幕擷取畫面, 字型 的圖片&#10;&#10;自動產生的描述">
            <a:extLst>
              <a:ext uri="{FF2B5EF4-FFF2-40B4-BE49-F238E27FC236}">
                <a16:creationId xmlns:a16="http://schemas.microsoft.com/office/drawing/2014/main" id="{619EBC2F-3B9E-A315-726F-B03DB1F20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1775860" y="2044236"/>
            <a:ext cx="22569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1E71BD0B-997D-BDE4-A9BB-FC756995069E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69758" y="3811569"/>
            <a:ext cx="656536" cy="745379"/>
          </a:xfrm>
          <a:prstGeom prst="rect">
            <a:avLst/>
          </a:prstGeom>
        </p:spPr>
      </p:pic>
      <p:pic>
        <p:nvPicPr>
          <p:cNvPr id="19" name="圖片 18" descr="一張含有 文字, 螢幕擷取畫面, 地圖, 數字 的圖片&#10;&#10;自動產生的描述">
            <a:extLst>
              <a:ext uri="{FF2B5EF4-FFF2-40B4-BE49-F238E27FC236}">
                <a16:creationId xmlns:a16="http://schemas.microsoft.com/office/drawing/2014/main" id="{2EAFE091-388D-832E-9418-9C0254F413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/>
        </p:blipFill>
        <p:spPr>
          <a:xfrm>
            <a:off x="4250465" y="2041846"/>
            <a:ext cx="22476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626D4A68-2772-989E-D3EB-86E0EB82675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811294" y="5826553"/>
            <a:ext cx="656536" cy="745379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86E97A72-1A97-1130-50AF-4A98D8D398B0}"/>
              </a:ext>
            </a:extLst>
          </p:cNvPr>
          <p:cNvSpPr txBox="1"/>
          <p:nvPr/>
        </p:nvSpPr>
        <p:spPr>
          <a:xfrm>
            <a:off x="1636235" y="840197"/>
            <a:ext cx="7417415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點選杯子圖示，可查看該循環杯借用服務門市詳細資訊。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點擊意⾒回饋，可進⾏循環杯借用服務門市位置不正確回報；傳送後，若成功送出將顯示回饋成功訊息。</a:t>
            </a:r>
          </a:p>
        </p:txBody>
      </p:sp>
      <p:pic>
        <p:nvPicPr>
          <p:cNvPr id="7" name="圖片 6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017D9D76-329D-CF6A-5071-891ED1B90E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19"/>
          <a:stretch/>
        </p:blipFill>
        <p:spPr>
          <a:xfrm>
            <a:off x="6715674" y="2041846"/>
            <a:ext cx="224448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64D55AFE-5576-36E1-49C6-BA9825CAD014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361971" y="3911738"/>
            <a:ext cx="536625" cy="609242"/>
          </a:xfrm>
          <a:prstGeom prst="rect">
            <a:avLst/>
          </a:prstGeom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B5ADCA16-C988-3A2E-8BC3-07487D17BE1B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 flipH="1">
            <a:off x="8200125" y="3200758"/>
            <a:ext cx="536625" cy="609242"/>
          </a:xfrm>
          <a:prstGeom prst="rect">
            <a:avLst/>
          </a:prstGeom>
        </p:spPr>
      </p:pic>
      <p:grpSp>
        <p:nvGrpSpPr>
          <p:cNvPr id="12" name="群組 11">
            <a:extLst>
              <a:ext uri="{FF2B5EF4-FFF2-40B4-BE49-F238E27FC236}">
                <a16:creationId xmlns:a16="http://schemas.microsoft.com/office/drawing/2014/main" id="{1605E9EB-1733-19A6-52C3-541175868FDC}"/>
              </a:ext>
            </a:extLst>
          </p:cNvPr>
          <p:cNvGrpSpPr/>
          <p:nvPr/>
        </p:nvGrpSpPr>
        <p:grpSpPr>
          <a:xfrm>
            <a:off x="7553200" y="3673662"/>
            <a:ext cx="312906" cy="400110"/>
            <a:chOff x="1191403" y="527842"/>
            <a:chExt cx="312906" cy="400110"/>
          </a:xfrm>
        </p:grpSpPr>
        <p:sp>
          <p:nvSpPr>
            <p:cNvPr id="13" name="橢圓 12">
              <a:extLst>
                <a:ext uri="{FF2B5EF4-FFF2-40B4-BE49-F238E27FC236}">
                  <a16:creationId xmlns:a16="http://schemas.microsoft.com/office/drawing/2014/main" id="{545D650C-1C1A-35A1-275C-CA9704ED01AC}"/>
                </a:ext>
              </a:extLst>
            </p:cNvPr>
            <p:cNvSpPr/>
            <p:nvPr/>
          </p:nvSpPr>
          <p:spPr>
            <a:xfrm>
              <a:off x="1197013" y="577054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4" name="文字方塊 13">
              <a:extLst>
                <a:ext uri="{FF2B5EF4-FFF2-40B4-BE49-F238E27FC236}">
                  <a16:creationId xmlns:a16="http://schemas.microsoft.com/office/drawing/2014/main" id="{EA4F68CF-84B2-223E-526A-625FE50AC7C0}"/>
                </a:ext>
              </a:extLst>
            </p:cNvPr>
            <p:cNvSpPr txBox="1"/>
            <p:nvPr/>
          </p:nvSpPr>
          <p:spPr>
            <a:xfrm>
              <a:off x="1191403" y="527842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1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5" name="群組 14">
            <a:extLst>
              <a:ext uri="{FF2B5EF4-FFF2-40B4-BE49-F238E27FC236}">
                <a16:creationId xmlns:a16="http://schemas.microsoft.com/office/drawing/2014/main" id="{CC008448-5046-6197-06EA-39DB4305A437}"/>
              </a:ext>
            </a:extLst>
          </p:cNvPr>
          <p:cNvGrpSpPr/>
          <p:nvPr/>
        </p:nvGrpSpPr>
        <p:grpSpPr>
          <a:xfrm>
            <a:off x="8228700" y="2962603"/>
            <a:ext cx="316821" cy="400110"/>
            <a:chOff x="9472681" y="3454508"/>
            <a:chExt cx="316821" cy="400110"/>
          </a:xfrm>
        </p:grpSpPr>
        <p:sp>
          <p:nvSpPr>
            <p:cNvPr id="17" name="橢圓 16">
              <a:extLst>
                <a:ext uri="{FF2B5EF4-FFF2-40B4-BE49-F238E27FC236}">
                  <a16:creationId xmlns:a16="http://schemas.microsoft.com/office/drawing/2014/main" id="{381C6ED4-F2D5-F817-106B-85D118580CF3}"/>
                </a:ext>
              </a:extLst>
            </p:cNvPr>
            <p:cNvSpPr/>
            <p:nvPr/>
          </p:nvSpPr>
          <p:spPr>
            <a:xfrm>
              <a:off x="9472681" y="3503720"/>
              <a:ext cx="301686" cy="301686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18" name="文字方塊 17">
              <a:extLst>
                <a:ext uri="{FF2B5EF4-FFF2-40B4-BE49-F238E27FC236}">
                  <a16:creationId xmlns:a16="http://schemas.microsoft.com/office/drawing/2014/main" id="{871B655A-50AB-70ED-C15E-AD03A9F67F9E}"/>
                </a:ext>
              </a:extLst>
            </p:cNvPr>
            <p:cNvSpPr txBox="1"/>
            <p:nvPr/>
          </p:nvSpPr>
          <p:spPr>
            <a:xfrm>
              <a:off x="9476596" y="3454508"/>
              <a:ext cx="31290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b="1" dirty="0">
                  <a:latin typeface="Times New Roman" panose="02020603050405020304" pitchFamily="18" charset="0"/>
                  <a:ea typeface="微軟正黑體" panose="020B0604030504040204" pitchFamily="34" charset="-120"/>
                </a:rPr>
                <a:t>2</a:t>
              </a:r>
              <a:endParaRPr lang="zh-TW" altLang="en-US" sz="2000" b="1" dirty="0"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45879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41" y="476998"/>
            <a:ext cx="1709371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5.0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列表顯示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E97A72-1A97-1130-50AF-4A98D8D398B0}"/>
              </a:ext>
            </a:extLst>
          </p:cNvPr>
          <p:cNvSpPr txBox="1"/>
          <p:nvPr/>
        </p:nvSpPr>
        <p:spPr>
          <a:xfrm>
            <a:off x="2559565" y="840197"/>
            <a:ext cx="5570756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點選下⽅列表顯示選單，查看全台測站即時監測值。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上⽅選單為國家級空品測站的各污染物選項，點選即可查看各種污染物濃度值。</a:t>
            </a:r>
          </a:p>
        </p:txBody>
      </p:sp>
      <p:pic>
        <p:nvPicPr>
          <p:cNvPr id="24" name="圖片 23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061E7256-B0DF-4F57-6BC6-F13D4F0371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6709419" y="2041846"/>
            <a:ext cx="225699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圖片 24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4AE47AC7-FD54-06F9-67B6-7E1E39A189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1769605" y="2049687"/>
            <a:ext cx="22569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08003958-7137-AEE9-FE19-0B679C1785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/>
        </p:blipFill>
        <p:spPr>
          <a:xfrm>
            <a:off x="4248452" y="2028732"/>
            <a:ext cx="22476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object 9">
            <a:extLst>
              <a:ext uri="{FF2B5EF4-FFF2-40B4-BE49-F238E27FC236}">
                <a16:creationId xmlns:a16="http://schemas.microsoft.com/office/drawing/2014/main" id="{A5D23930-28C0-E3A8-C27B-30E318E6ECD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898104" y="6120844"/>
            <a:ext cx="656536" cy="745379"/>
          </a:xfrm>
          <a:prstGeom prst="rect">
            <a:avLst/>
          </a:prstGeom>
        </p:spPr>
      </p:pic>
      <p:pic>
        <p:nvPicPr>
          <p:cNvPr id="28" name="object 6">
            <a:extLst>
              <a:ext uri="{FF2B5EF4-FFF2-40B4-BE49-F238E27FC236}">
                <a16:creationId xmlns:a16="http://schemas.microsoft.com/office/drawing/2014/main" id="{1F353193-4D1C-1985-9D0F-BBD03A24811E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015598" y="2531597"/>
            <a:ext cx="762203" cy="745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00465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41" y="476998"/>
            <a:ext cx="1709371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5.0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列表顯示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4F0CFB-39B4-0AC5-DEEB-AB70944F0874}"/>
              </a:ext>
            </a:extLst>
          </p:cNvPr>
          <p:cNvSpPr txBox="1"/>
          <p:nvPr/>
        </p:nvSpPr>
        <p:spPr>
          <a:xfrm>
            <a:off x="1477688" y="1021413"/>
            <a:ext cx="77380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各污染物可切換指標查看不同監測值，如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PM2.5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除了移動平均值之外，還可查看⼩時濃度值、昨⽇平均值。</a:t>
            </a:r>
          </a:p>
        </p:txBody>
      </p:sp>
      <p:pic>
        <p:nvPicPr>
          <p:cNvPr id="13" name="圖片 12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C8D83CC3-F032-9D32-3F05-BEC281CC01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1513843" y="1573437"/>
            <a:ext cx="2468033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900C477A-CCE6-8750-0C77-13F075E95C0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091322" y="2260221"/>
            <a:ext cx="752887" cy="854768"/>
          </a:xfrm>
          <a:prstGeom prst="rect">
            <a:avLst/>
          </a:prstGeom>
        </p:spPr>
      </p:pic>
      <p:pic>
        <p:nvPicPr>
          <p:cNvPr id="20" name="圖片 19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52297161-52D3-CFFE-447E-4EC01DD22D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/>
        </p:blipFill>
        <p:spPr>
          <a:xfrm>
            <a:off x="6838287" y="1583837"/>
            <a:ext cx="2457759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BFACE148-4282-E1FD-1263-8935AA2756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1"/>
          <a:stretch/>
        </p:blipFill>
        <p:spPr>
          <a:xfrm>
            <a:off x="4187024" y="1573437"/>
            <a:ext cx="2457759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F18BCF84-6BCD-0DA3-BEC2-D6210216A6F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188074" y="3898103"/>
            <a:ext cx="664380" cy="754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10935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41" y="476998"/>
            <a:ext cx="1709371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5.0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列表顯示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BC4F0CFB-39B4-0AC5-DEEB-AB70944F0874}"/>
              </a:ext>
            </a:extLst>
          </p:cNvPr>
          <p:cNvSpPr txBox="1"/>
          <p:nvPr/>
        </p:nvSpPr>
        <p:spPr>
          <a:xfrm>
            <a:off x="3555180" y="1021413"/>
            <a:ext cx="35830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可切換呈現⽅式，如由低到⾼級、由⾼到低排列。</a:t>
            </a:r>
          </a:p>
        </p:txBody>
      </p:sp>
      <p:pic>
        <p:nvPicPr>
          <p:cNvPr id="10" name="圖片 9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C911163D-717E-650E-4812-2E8A5FB7CF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4175380" y="1573437"/>
            <a:ext cx="2461175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5260F96F-7B66-ABDB-1D8C-6A57F701A6B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6852454" y="1573437"/>
            <a:ext cx="246117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BA1778D9-56ED-B962-2B18-B0D27DAF7D0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1513843" y="1583837"/>
            <a:ext cx="2461175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3FECC24D-2B25-EE42-C222-73414B84E7E8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222131" y="2280317"/>
            <a:ext cx="752887" cy="854768"/>
          </a:xfrm>
          <a:prstGeom prst="rect">
            <a:avLst/>
          </a:prstGeom>
        </p:spPr>
      </p:pic>
      <p:pic>
        <p:nvPicPr>
          <p:cNvPr id="17" name="object 9">
            <a:extLst>
              <a:ext uri="{FF2B5EF4-FFF2-40B4-BE49-F238E27FC236}">
                <a16:creationId xmlns:a16="http://schemas.microsoft.com/office/drawing/2014/main" id="{C0982E4D-70FA-4396-B8B5-EF8A5819317D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76346" y="3670597"/>
            <a:ext cx="705455" cy="80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20405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84212D8B-E83E-2FC5-3C89-0CA40AE21C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7841" y="476998"/>
            <a:ext cx="1709371" cy="435546"/>
          </a:xfrm>
        </p:spPr>
        <p:txBody>
          <a:bodyPr>
            <a:normAutofit/>
          </a:bodyPr>
          <a:lstStyle/>
          <a:p>
            <a:pPr algn="ctr" rtl="0" eaLnBrk="0" latinLnBrk="0" hangingPunct="0">
              <a:lnSpc>
                <a:spcPct val="100000"/>
              </a:lnSpc>
            </a:pP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5.0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列表顯示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86E97A72-1A97-1130-50AF-4A98D8D398B0}"/>
              </a:ext>
            </a:extLst>
          </p:cNvPr>
          <p:cNvSpPr txBox="1"/>
          <p:nvPr/>
        </p:nvSpPr>
        <p:spPr>
          <a:xfrm>
            <a:off x="3129432" y="840197"/>
            <a:ext cx="4431021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    圖示，畫⾯顯示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PM10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PM2.5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O3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等計算⽅式的訊息。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點擊確定，即可關閉訊息。</a:t>
            </a:r>
          </a:p>
        </p:txBody>
      </p:sp>
      <p:grpSp>
        <p:nvGrpSpPr>
          <p:cNvPr id="6" name="群組 5">
            <a:extLst>
              <a:ext uri="{FF2B5EF4-FFF2-40B4-BE49-F238E27FC236}">
                <a16:creationId xmlns:a16="http://schemas.microsoft.com/office/drawing/2014/main" id="{CCCEB8EE-8855-1A9B-89CF-82E0541FD749}"/>
              </a:ext>
            </a:extLst>
          </p:cNvPr>
          <p:cNvGrpSpPr/>
          <p:nvPr/>
        </p:nvGrpSpPr>
        <p:grpSpPr>
          <a:xfrm>
            <a:off x="3561783" y="1069450"/>
            <a:ext cx="112486" cy="200055"/>
            <a:chOff x="3554640" y="1071831"/>
            <a:chExt cx="112486" cy="200055"/>
          </a:xfrm>
        </p:grpSpPr>
        <p:sp>
          <p:nvSpPr>
            <p:cNvPr id="4" name="橢圓 3">
              <a:extLst>
                <a:ext uri="{FF2B5EF4-FFF2-40B4-BE49-F238E27FC236}">
                  <a16:creationId xmlns:a16="http://schemas.microsoft.com/office/drawing/2014/main" id="{97785537-630E-FBED-A4E0-6C3E87BC33CC}"/>
                </a:ext>
              </a:extLst>
            </p:cNvPr>
            <p:cNvSpPr/>
            <p:nvPr/>
          </p:nvSpPr>
          <p:spPr>
            <a:xfrm>
              <a:off x="3554640" y="1117996"/>
              <a:ext cx="112486" cy="112486"/>
            </a:xfrm>
            <a:prstGeom prst="ellipse">
              <a:avLst/>
            </a:prstGeom>
            <a:noFill/>
            <a:ln w="3175">
              <a:solidFill>
                <a:srgbClr val="5A5A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5" name="文字方塊 4">
              <a:extLst>
                <a:ext uri="{FF2B5EF4-FFF2-40B4-BE49-F238E27FC236}">
                  <a16:creationId xmlns:a16="http://schemas.microsoft.com/office/drawing/2014/main" id="{6818451A-8FC2-0E6A-567E-27BF468F230E}"/>
                </a:ext>
              </a:extLst>
            </p:cNvPr>
            <p:cNvSpPr txBox="1"/>
            <p:nvPr/>
          </p:nvSpPr>
          <p:spPr>
            <a:xfrm>
              <a:off x="3565143" y="1071831"/>
              <a:ext cx="724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en-US" altLang="zh-TW" sz="700" dirty="0" err="1">
                  <a:solidFill>
                    <a:srgbClr val="5A5A66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</a:rPr>
                <a:t>i</a:t>
              </a:r>
              <a:endParaRPr lang="zh-TW" altLang="en-US" sz="7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1" name="圖片 10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F659F8AD-EC6B-ACC1-FE10-87AE8EADC4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1"/>
          <a:stretch/>
        </p:blipFill>
        <p:spPr>
          <a:xfrm>
            <a:off x="2978277" y="2017176"/>
            <a:ext cx="225699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2F3E14A5-931E-024F-CBEE-7B3572F29B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5"/>
          <a:stretch/>
        </p:blipFill>
        <p:spPr>
          <a:xfrm>
            <a:off x="5488668" y="2017176"/>
            <a:ext cx="2250726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object 9">
            <a:extLst>
              <a:ext uri="{FF2B5EF4-FFF2-40B4-BE49-F238E27FC236}">
                <a16:creationId xmlns:a16="http://schemas.microsoft.com/office/drawing/2014/main" id="{D0DDF59F-CB0A-A08A-2DE2-1A706733145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51955" y="2146221"/>
            <a:ext cx="543525" cy="617076"/>
          </a:xfrm>
          <a:prstGeom prst="rect">
            <a:avLst/>
          </a:prstGeom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9C5E2479-1DBA-C55D-ECEE-3B51BA591C7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216893" y="4869323"/>
            <a:ext cx="687120" cy="78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4215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473359" y="1061296"/>
            <a:ext cx="57374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點選下⽅重要訊息選單，查看快訊、空品預報、環保新聞、環保訊息等主題資訊。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6.0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重要訊息</a:t>
            </a:r>
          </a:p>
        </p:txBody>
      </p:sp>
      <p:pic>
        <p:nvPicPr>
          <p:cNvPr id="10" name="圖片 9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26DBDD18-9F10-D5B6-7639-391A10AB7A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5436741" y="1633543"/>
            <a:ext cx="2429670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49FB8A77-F729-DA8A-97E1-6FEC3CAF6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2836620" y="1633543"/>
            <a:ext cx="2429670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F6B2F325-2352-961B-46C7-6F75D9854D79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529254" y="5985193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5752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69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6.0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重要訊息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405677" y="840197"/>
            <a:ext cx="5878533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點選上⽅重要訊息選單，查看快訊、空品預報、環保新聞、環保訊息等主題資訊。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登入後，可利用環保一站通接收申辦案件進度通知。</a:t>
            </a:r>
          </a:p>
        </p:txBody>
      </p:sp>
      <p:pic>
        <p:nvPicPr>
          <p:cNvPr id="25" name="圖片 24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607B7E0C-88FE-9492-2AA7-9714668D68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705742" y="2028732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6" name="圖片 2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23D25883-804F-70EA-36EE-C0BBD573AA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40533" y="2028732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39AC5B06-A420-3AED-0FFC-89D46ADF2F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75324" y="2028732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86499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3210966" y="1029525"/>
            <a:ext cx="42622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接下來會詢問是否允許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在使用時取得位置， 點選允許。</a:t>
            </a:r>
          </a:p>
        </p:txBody>
      </p:sp>
      <p:pic>
        <p:nvPicPr>
          <p:cNvPr id="2" name="圖片 1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840010A2-EA8A-4317-3912-F5538F692E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2826991" y="1642434"/>
            <a:ext cx="2436089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C57F01BC-678D-7376-2547-F5B6A9977D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5430322" y="1641325"/>
            <a:ext cx="2436089" cy="490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2.0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設定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</a:t>
            </a:r>
            <a:endParaRPr lang="zh-TW" altLang="en-US" sz="1800" b="1" dirty="0">
              <a:solidFill>
                <a:srgbClr val="464853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750542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3704465" y="1061296"/>
            <a:ext cx="32752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點選下⽅空品⼼情選單，進⼊空品⼼情地圖。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空品心情</a:t>
            </a:r>
          </a:p>
        </p:txBody>
      </p:sp>
      <p:pic>
        <p:nvPicPr>
          <p:cNvPr id="13" name="圖片 12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5A6FE5C2-114C-98BF-6E1B-CFE55FBBCC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6852454" y="15734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0B964290-89A6-9093-443C-1CA3F506C4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183148" y="15734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085D42D5-970E-3A54-FA72-5E8DF02775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13843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object 9">
            <a:extLst>
              <a:ext uri="{FF2B5EF4-FFF2-40B4-BE49-F238E27FC236}">
                <a16:creationId xmlns:a16="http://schemas.microsoft.com/office/drawing/2014/main" id="{02AAFBE1-0D4D-44F1-66F7-FE36FFD0776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634808" y="6147914"/>
            <a:ext cx="656536" cy="745379"/>
          </a:xfrm>
          <a:prstGeom prst="rect">
            <a:avLst/>
          </a:prstGeom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F462BD05-B8FD-9904-9866-FAE9275649D1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577908" y="5881214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21724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396415" y="1004557"/>
            <a:ext cx="58913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點擊表情圖示或雙指拖曳縮放地圖，表情圖示的統計數值會依據尺度⼤⼩呈現變化。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空品心情</a:t>
            </a:r>
          </a:p>
        </p:txBody>
      </p:sp>
      <p:pic>
        <p:nvPicPr>
          <p:cNvPr id="10" name="圖片 9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F72C63D3-4AF3-0B86-E8FD-D68FE55020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852453" y="1569045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螢幕擷取畫面, 地圖, 軟體 的圖片&#10;&#10;自動產生的描述">
            <a:extLst>
              <a:ext uri="{FF2B5EF4-FFF2-40B4-BE49-F238E27FC236}">
                <a16:creationId xmlns:a16="http://schemas.microsoft.com/office/drawing/2014/main" id="{D57D78C7-B1E9-A99F-0FB8-BBE63C528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192891" y="1569045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A762B335-E4F6-CE99-7860-ADD5C7F6C9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513843" y="1573437"/>
            <a:ext cx="2458541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10">
            <a:extLst>
              <a:ext uri="{FF2B5EF4-FFF2-40B4-BE49-F238E27FC236}">
                <a16:creationId xmlns:a16="http://schemas.microsoft.com/office/drawing/2014/main" id="{15CE9B2D-C123-8730-B604-ED32A1C782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328" y="3584207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0">
            <a:extLst>
              <a:ext uri="{FF2B5EF4-FFF2-40B4-BE49-F238E27FC236}">
                <a16:creationId xmlns:a16="http://schemas.microsoft.com/office/drawing/2014/main" id="{15AB3904-5B03-8CAC-A8B8-56A3F1C0E7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780" y="2664154"/>
            <a:ext cx="773256" cy="937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481362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44097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空品心情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3176874" y="840197"/>
            <a:ext cx="4339651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單指拖曳平移地圖，畫⾯會隨之變化。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若使用者位置⾮位在地圖中⼼點，點擊右下⽅定位圖示即可。</a:t>
            </a:r>
          </a:p>
        </p:txBody>
      </p:sp>
      <p:pic>
        <p:nvPicPr>
          <p:cNvPr id="11" name="圖片 10" descr="一張含有 文字, 螢幕擷取畫面, 多媒體, 地圖 的圖片&#10;&#10;自動產生的描述">
            <a:extLst>
              <a:ext uri="{FF2B5EF4-FFF2-40B4-BE49-F238E27FC236}">
                <a16:creationId xmlns:a16="http://schemas.microsoft.com/office/drawing/2014/main" id="{380D5A96-731A-CAF2-EF3D-6BDE60E55A4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2984209" y="201717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地圖, 螢幕擷取畫面 的圖片&#10;&#10;自動產生的描述">
            <a:extLst>
              <a:ext uri="{FF2B5EF4-FFF2-40B4-BE49-F238E27FC236}">
                <a16:creationId xmlns:a16="http://schemas.microsoft.com/office/drawing/2014/main" id="{37EA9633-B716-88E7-E80B-06AE62BCFF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5491076" y="2017176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9AB50366-A614-210A-FF54-A0DE5DBDD7D7}"/>
              </a:ext>
            </a:extLst>
          </p:cNvPr>
          <p:cNvGrpSpPr/>
          <p:nvPr/>
        </p:nvGrpSpPr>
        <p:grpSpPr>
          <a:xfrm>
            <a:off x="3287669" y="2784427"/>
            <a:ext cx="820699" cy="923110"/>
            <a:chOff x="1946438" y="602521"/>
            <a:chExt cx="820699" cy="923110"/>
          </a:xfrm>
        </p:grpSpPr>
        <p:sp>
          <p:nvSpPr>
            <p:cNvPr id="14" name="AutoShape 5">
              <a:extLst>
                <a:ext uri="{FF2B5EF4-FFF2-40B4-BE49-F238E27FC236}">
                  <a16:creationId xmlns:a16="http://schemas.microsoft.com/office/drawing/2014/main" id="{AB57DECE-82EF-EF11-0541-83B56E62BBDE}"/>
                </a:ext>
              </a:extLst>
            </p:cNvPr>
            <p:cNvSpPr>
              <a:spLocks/>
            </p:cNvSpPr>
            <p:nvPr/>
          </p:nvSpPr>
          <p:spPr bwMode="auto">
            <a:xfrm>
              <a:off x="2138273" y="602521"/>
              <a:ext cx="85754" cy="359975"/>
            </a:xfrm>
            <a:custGeom>
              <a:avLst/>
              <a:gdLst>
                <a:gd name="T0" fmla="+- 0 3330 3285"/>
                <a:gd name="T1" fmla="*/ T0 w 135"/>
                <a:gd name="T2" fmla="+- 0 3871 3439"/>
                <a:gd name="T3" fmla="*/ 3871 h 567"/>
                <a:gd name="T4" fmla="+- 0 3285 3285"/>
                <a:gd name="T5" fmla="*/ T4 w 135"/>
                <a:gd name="T6" fmla="+- 0 3871 3439"/>
                <a:gd name="T7" fmla="*/ 3871 h 567"/>
                <a:gd name="T8" fmla="+- 0 3353 3285"/>
                <a:gd name="T9" fmla="*/ T8 w 135"/>
                <a:gd name="T10" fmla="+- 0 4006 3439"/>
                <a:gd name="T11" fmla="*/ 4006 h 567"/>
                <a:gd name="T12" fmla="+- 0 3409 3285"/>
                <a:gd name="T13" fmla="*/ T12 w 135"/>
                <a:gd name="T14" fmla="+- 0 3893 3439"/>
                <a:gd name="T15" fmla="*/ 3893 h 567"/>
                <a:gd name="T16" fmla="+- 0 3330 3285"/>
                <a:gd name="T17" fmla="*/ T16 w 135"/>
                <a:gd name="T18" fmla="+- 0 3893 3439"/>
                <a:gd name="T19" fmla="*/ 3893 h 567"/>
                <a:gd name="T20" fmla="+- 0 3330 3285"/>
                <a:gd name="T21" fmla="*/ T20 w 135"/>
                <a:gd name="T22" fmla="+- 0 3871 3439"/>
                <a:gd name="T23" fmla="*/ 3871 h 567"/>
                <a:gd name="T24" fmla="+- 0 3375 3285"/>
                <a:gd name="T25" fmla="*/ T24 w 135"/>
                <a:gd name="T26" fmla="+- 0 3551 3439"/>
                <a:gd name="T27" fmla="*/ 3551 h 567"/>
                <a:gd name="T28" fmla="+- 0 3330 3285"/>
                <a:gd name="T29" fmla="*/ T28 w 135"/>
                <a:gd name="T30" fmla="+- 0 3551 3439"/>
                <a:gd name="T31" fmla="*/ 3551 h 567"/>
                <a:gd name="T32" fmla="+- 0 3330 3285"/>
                <a:gd name="T33" fmla="*/ T32 w 135"/>
                <a:gd name="T34" fmla="+- 0 3893 3439"/>
                <a:gd name="T35" fmla="*/ 3893 h 567"/>
                <a:gd name="T36" fmla="+- 0 3375 3285"/>
                <a:gd name="T37" fmla="*/ T36 w 135"/>
                <a:gd name="T38" fmla="+- 0 3893 3439"/>
                <a:gd name="T39" fmla="*/ 3893 h 567"/>
                <a:gd name="T40" fmla="+- 0 3375 3285"/>
                <a:gd name="T41" fmla="*/ T40 w 135"/>
                <a:gd name="T42" fmla="+- 0 3551 3439"/>
                <a:gd name="T43" fmla="*/ 3551 h 567"/>
                <a:gd name="T44" fmla="+- 0 3420 3285"/>
                <a:gd name="T45" fmla="*/ T44 w 135"/>
                <a:gd name="T46" fmla="+- 0 3871 3439"/>
                <a:gd name="T47" fmla="*/ 3871 h 567"/>
                <a:gd name="T48" fmla="+- 0 3375 3285"/>
                <a:gd name="T49" fmla="*/ T48 w 135"/>
                <a:gd name="T50" fmla="+- 0 3871 3439"/>
                <a:gd name="T51" fmla="*/ 3871 h 567"/>
                <a:gd name="T52" fmla="+- 0 3375 3285"/>
                <a:gd name="T53" fmla="*/ T52 w 135"/>
                <a:gd name="T54" fmla="+- 0 3893 3439"/>
                <a:gd name="T55" fmla="*/ 3893 h 567"/>
                <a:gd name="T56" fmla="+- 0 3409 3285"/>
                <a:gd name="T57" fmla="*/ T56 w 135"/>
                <a:gd name="T58" fmla="+- 0 3893 3439"/>
                <a:gd name="T59" fmla="*/ 3893 h 567"/>
                <a:gd name="T60" fmla="+- 0 3420 3285"/>
                <a:gd name="T61" fmla="*/ T60 w 135"/>
                <a:gd name="T62" fmla="+- 0 3871 3439"/>
                <a:gd name="T63" fmla="*/ 3871 h 567"/>
                <a:gd name="T64" fmla="+- 0 3353 3285"/>
                <a:gd name="T65" fmla="*/ T64 w 135"/>
                <a:gd name="T66" fmla="+- 0 3439 3439"/>
                <a:gd name="T67" fmla="*/ 3439 h 567"/>
                <a:gd name="T68" fmla="+- 0 3285 3285"/>
                <a:gd name="T69" fmla="*/ T68 w 135"/>
                <a:gd name="T70" fmla="+- 0 3574 3439"/>
                <a:gd name="T71" fmla="*/ 3574 h 567"/>
                <a:gd name="T72" fmla="+- 0 3330 3285"/>
                <a:gd name="T73" fmla="*/ T72 w 135"/>
                <a:gd name="T74" fmla="+- 0 3574 3439"/>
                <a:gd name="T75" fmla="*/ 3574 h 567"/>
                <a:gd name="T76" fmla="+- 0 3330 3285"/>
                <a:gd name="T77" fmla="*/ T76 w 135"/>
                <a:gd name="T78" fmla="+- 0 3551 3439"/>
                <a:gd name="T79" fmla="*/ 3551 h 567"/>
                <a:gd name="T80" fmla="+- 0 3409 3285"/>
                <a:gd name="T81" fmla="*/ T80 w 135"/>
                <a:gd name="T82" fmla="+- 0 3551 3439"/>
                <a:gd name="T83" fmla="*/ 3551 h 567"/>
                <a:gd name="T84" fmla="+- 0 3353 3285"/>
                <a:gd name="T85" fmla="*/ T84 w 135"/>
                <a:gd name="T86" fmla="+- 0 3439 3439"/>
                <a:gd name="T87" fmla="*/ 3439 h 567"/>
                <a:gd name="T88" fmla="+- 0 3409 3285"/>
                <a:gd name="T89" fmla="*/ T88 w 135"/>
                <a:gd name="T90" fmla="+- 0 3551 3439"/>
                <a:gd name="T91" fmla="*/ 3551 h 567"/>
                <a:gd name="T92" fmla="+- 0 3375 3285"/>
                <a:gd name="T93" fmla="*/ T92 w 135"/>
                <a:gd name="T94" fmla="+- 0 3551 3439"/>
                <a:gd name="T95" fmla="*/ 3551 h 567"/>
                <a:gd name="T96" fmla="+- 0 3375 3285"/>
                <a:gd name="T97" fmla="*/ T96 w 135"/>
                <a:gd name="T98" fmla="+- 0 3574 3439"/>
                <a:gd name="T99" fmla="*/ 3574 h 567"/>
                <a:gd name="T100" fmla="+- 0 3420 3285"/>
                <a:gd name="T101" fmla="*/ T100 w 135"/>
                <a:gd name="T102" fmla="+- 0 3574 3439"/>
                <a:gd name="T103" fmla="*/ 3574 h 567"/>
                <a:gd name="T104" fmla="+- 0 3409 3285"/>
                <a:gd name="T105" fmla="*/ T104 w 135"/>
                <a:gd name="T106" fmla="+- 0 3551 3439"/>
                <a:gd name="T107" fmla="*/ 3551 h 567"/>
              </a:gdLst>
              <a:ahLst/>
              <a:cxnLst>
                <a:cxn ang="0">
                  <a:pos x="T1" y="T3"/>
                </a:cxn>
                <a:cxn ang="0">
                  <a:pos x="T5" y="T7"/>
                </a:cxn>
                <a:cxn ang="0">
                  <a:pos x="T9" y="T11"/>
                </a:cxn>
                <a:cxn ang="0">
                  <a:pos x="T13" y="T15"/>
                </a:cxn>
                <a:cxn ang="0">
                  <a:pos x="T17" y="T19"/>
                </a:cxn>
                <a:cxn ang="0">
                  <a:pos x="T21" y="T23"/>
                </a:cxn>
                <a:cxn ang="0">
                  <a:pos x="T25" y="T27"/>
                </a:cxn>
                <a:cxn ang="0">
                  <a:pos x="T29" y="T31"/>
                </a:cxn>
                <a:cxn ang="0">
                  <a:pos x="T33" y="T35"/>
                </a:cxn>
                <a:cxn ang="0">
                  <a:pos x="T37" y="T39"/>
                </a:cxn>
                <a:cxn ang="0">
                  <a:pos x="T41" y="T43"/>
                </a:cxn>
                <a:cxn ang="0">
                  <a:pos x="T45" y="T47"/>
                </a:cxn>
                <a:cxn ang="0">
                  <a:pos x="T49" y="T51"/>
                </a:cxn>
                <a:cxn ang="0">
                  <a:pos x="T53" y="T55"/>
                </a:cxn>
                <a:cxn ang="0">
                  <a:pos x="T57" y="T59"/>
                </a:cxn>
                <a:cxn ang="0">
                  <a:pos x="T61" y="T63"/>
                </a:cxn>
                <a:cxn ang="0">
                  <a:pos x="T65" y="T67"/>
                </a:cxn>
                <a:cxn ang="0">
                  <a:pos x="T69" y="T71"/>
                </a:cxn>
                <a:cxn ang="0">
                  <a:pos x="T73" y="T75"/>
                </a:cxn>
                <a:cxn ang="0">
                  <a:pos x="T77" y="T79"/>
                </a:cxn>
                <a:cxn ang="0">
                  <a:pos x="T81" y="T83"/>
                </a:cxn>
                <a:cxn ang="0">
                  <a:pos x="T85" y="T87"/>
                </a:cxn>
                <a:cxn ang="0">
                  <a:pos x="T89" y="T91"/>
                </a:cxn>
                <a:cxn ang="0">
                  <a:pos x="T93" y="T95"/>
                </a:cxn>
                <a:cxn ang="0">
                  <a:pos x="T97" y="T99"/>
                </a:cxn>
                <a:cxn ang="0">
                  <a:pos x="T101" y="T103"/>
                </a:cxn>
                <a:cxn ang="0">
                  <a:pos x="T105" y="T107"/>
                </a:cxn>
              </a:cxnLst>
              <a:rect l="0" t="0" r="r" b="b"/>
              <a:pathLst>
                <a:path w="135" h="567">
                  <a:moveTo>
                    <a:pt x="45" y="432"/>
                  </a:moveTo>
                  <a:lnTo>
                    <a:pt x="0" y="432"/>
                  </a:lnTo>
                  <a:lnTo>
                    <a:pt x="68" y="567"/>
                  </a:lnTo>
                  <a:lnTo>
                    <a:pt x="124" y="454"/>
                  </a:lnTo>
                  <a:lnTo>
                    <a:pt x="45" y="454"/>
                  </a:lnTo>
                  <a:lnTo>
                    <a:pt x="45" y="432"/>
                  </a:lnTo>
                  <a:close/>
                  <a:moveTo>
                    <a:pt x="90" y="112"/>
                  </a:moveTo>
                  <a:lnTo>
                    <a:pt x="45" y="112"/>
                  </a:lnTo>
                  <a:lnTo>
                    <a:pt x="45" y="454"/>
                  </a:lnTo>
                  <a:lnTo>
                    <a:pt x="90" y="454"/>
                  </a:lnTo>
                  <a:lnTo>
                    <a:pt x="90" y="112"/>
                  </a:lnTo>
                  <a:close/>
                  <a:moveTo>
                    <a:pt x="135" y="432"/>
                  </a:moveTo>
                  <a:lnTo>
                    <a:pt x="90" y="432"/>
                  </a:lnTo>
                  <a:lnTo>
                    <a:pt x="90" y="454"/>
                  </a:lnTo>
                  <a:lnTo>
                    <a:pt x="124" y="454"/>
                  </a:lnTo>
                  <a:lnTo>
                    <a:pt x="135" y="432"/>
                  </a:lnTo>
                  <a:close/>
                  <a:moveTo>
                    <a:pt x="68" y="0"/>
                  </a:moveTo>
                  <a:lnTo>
                    <a:pt x="0" y="135"/>
                  </a:lnTo>
                  <a:lnTo>
                    <a:pt x="45" y="135"/>
                  </a:lnTo>
                  <a:lnTo>
                    <a:pt x="45" y="112"/>
                  </a:lnTo>
                  <a:lnTo>
                    <a:pt x="124" y="112"/>
                  </a:lnTo>
                  <a:lnTo>
                    <a:pt x="68" y="0"/>
                  </a:lnTo>
                  <a:close/>
                  <a:moveTo>
                    <a:pt x="124" y="112"/>
                  </a:moveTo>
                  <a:lnTo>
                    <a:pt x="90" y="112"/>
                  </a:lnTo>
                  <a:lnTo>
                    <a:pt x="90" y="135"/>
                  </a:lnTo>
                  <a:lnTo>
                    <a:pt x="135" y="135"/>
                  </a:lnTo>
                  <a:lnTo>
                    <a:pt x="124" y="112"/>
                  </a:lnTo>
                  <a:close/>
                </a:path>
              </a:pathLst>
            </a:custGeom>
            <a:solidFill>
              <a:srgbClr val="42AD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TW" altLang="en-US"/>
            </a:p>
          </p:txBody>
        </p:sp>
        <p:pic>
          <p:nvPicPr>
            <p:cNvPr id="15" name="Picture 6">
              <a:extLst>
                <a:ext uri="{FF2B5EF4-FFF2-40B4-BE49-F238E27FC236}">
                  <a16:creationId xmlns:a16="http://schemas.microsoft.com/office/drawing/2014/main" id="{4A1CEF95-6F7E-A285-0C9D-699F453BCD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438" y="723782"/>
              <a:ext cx="820699" cy="8018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object 9">
            <a:extLst>
              <a:ext uri="{FF2B5EF4-FFF2-40B4-BE49-F238E27FC236}">
                <a16:creationId xmlns:a16="http://schemas.microsoft.com/office/drawing/2014/main" id="{C9C9CA91-3FE0-C754-3440-D5EC1BCB5E2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468276" y="2563149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63346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319471" y="1004557"/>
            <a:ext cx="60452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點擊測站，可查看國家級空品測站詳細資訊；點擊表情，可查看其他⼈的空品分享帖。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空品心情</a:t>
            </a: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51ABF2F8-9AC7-8298-7601-429EA036C28B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6693" y="1501852"/>
            <a:ext cx="8180742" cy="49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130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44097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空品心情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037341" y="840197"/>
            <a:ext cx="6609503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點擊表情可查看其他⼈的空品分享帖。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若欲檢舉其他⼈的空品分享帖，點擊右上⽅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‧‧‧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可進⼊檢舉⾴⾯，點選其中⼀個選項即完成檢舉。</a:t>
            </a:r>
          </a:p>
        </p:txBody>
      </p:sp>
      <p:pic>
        <p:nvPicPr>
          <p:cNvPr id="2" name="object 4">
            <a:extLst>
              <a:ext uri="{FF2B5EF4-FFF2-40B4-BE49-F238E27FC236}">
                <a16:creationId xmlns:a16="http://schemas.microsoft.com/office/drawing/2014/main" id="{63A618CF-E5DE-C3D0-ED1C-4BB7DF83612F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0449" y="1943100"/>
            <a:ext cx="7512502" cy="459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5789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44097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空品心情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171994" y="840197"/>
            <a:ext cx="6340197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點擊右上⽅分享鍵，進⼊分享資訊登打⾴⾯。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資訊登打完成後登⼊個⼈社群帳號，可將空品分享帖同步分享⾄空品⼼情與個⼈社群網⾴。</a:t>
            </a:r>
          </a:p>
        </p:txBody>
      </p:sp>
      <p:pic>
        <p:nvPicPr>
          <p:cNvPr id="5" name="object 4">
            <a:extLst>
              <a:ext uri="{FF2B5EF4-FFF2-40B4-BE49-F238E27FC236}">
                <a16:creationId xmlns:a16="http://schemas.microsoft.com/office/drawing/2014/main" id="{56A5C550-AE0F-3AB0-D95B-7A880BCB0CE6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90449" y="1943099"/>
            <a:ext cx="7512502" cy="459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264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858080" y="1004557"/>
            <a:ext cx="49680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點擊圖層圖示，並開啟環境季圖層，可查看環境季活動的空品分享帖。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7.0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空品心情</a:t>
            </a:r>
          </a:p>
        </p:txBody>
      </p:sp>
      <p:pic>
        <p:nvPicPr>
          <p:cNvPr id="6" name="object 4">
            <a:extLst>
              <a:ext uri="{FF2B5EF4-FFF2-40B4-BE49-F238E27FC236}">
                <a16:creationId xmlns:a16="http://schemas.microsoft.com/office/drawing/2014/main" id="{3C7B7D38-DFF2-E81C-B582-3200C72C2D40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56692" y="1501851"/>
            <a:ext cx="8180741" cy="496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25098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44097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8.0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登入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668701" y="840197"/>
            <a:ext cx="5346785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點選登⼊，即可選擇透過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Facebook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、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TW 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FidO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三種⽅式登⼊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。</a:t>
            </a:r>
          </a:p>
        </p:txBody>
      </p:sp>
      <p:pic>
        <p:nvPicPr>
          <p:cNvPr id="14" name="圖片 13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46CDB102-3EE4-2ADB-AE75-4EE3CF2F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775324" y="2028732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1ACAE4EE-0D2B-290E-DE6C-56C5BDAACB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08704" y="2028732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9CA54D96-0992-03BC-9D83-864C11484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42014" y="2028732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1176DFC6-4349-7AB0-98B8-C9D3524CBF6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63158" y="2195039"/>
            <a:ext cx="656536" cy="745379"/>
          </a:xfrm>
          <a:prstGeom prst="rect">
            <a:avLst/>
          </a:prstGeom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C9E2DA89-7707-1A24-6AAC-AD3271C2B5C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4447348" y="2195039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45604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330487" y="686508"/>
            <a:ext cx="6032421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點選用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Facebook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帳號登⼊後，畫⾯會出現確認訊息，請點選繼續。</a:t>
            </a: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⾸次登⼊時，畫⾯會出現帳號、密碼輸⼊欄位；再次登⼊時，點選繼續即可直接登⼊。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成功登⼊後，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選單上⽅會顯示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Facebook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帳號名稱。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29D6AE2-68CC-10DD-F7C5-E721F17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165" y="289913"/>
            <a:ext cx="3377848" cy="409035"/>
          </a:xfrm>
        </p:spPr>
        <p:txBody>
          <a:bodyPr/>
          <a:lstStyle/>
          <a:p>
            <a:pPr algn="ctr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8.0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登入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-Facebook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帳號</a:t>
            </a:r>
            <a:endParaRPr lang="zh-TW" altLang="en-US" dirty="0"/>
          </a:p>
        </p:txBody>
      </p:sp>
      <p:pic>
        <p:nvPicPr>
          <p:cNvPr id="9" name="object 4">
            <a:extLst>
              <a:ext uri="{FF2B5EF4-FFF2-40B4-BE49-F238E27FC236}">
                <a16:creationId xmlns:a16="http://schemas.microsoft.com/office/drawing/2014/main" id="{D3A0B5A4-BEDE-AFC7-03E8-D84C69D44B1D}"/>
              </a:ext>
            </a:extLst>
          </p:cNvPr>
          <p:cNvPicPr/>
          <p:nvPr/>
        </p:nvPicPr>
        <p:blipFill rotWithShape="1">
          <a:blip r:embed="rId2" cstate="print"/>
          <a:srcRect l="32003" r="33359"/>
          <a:stretch/>
        </p:blipFill>
        <p:spPr>
          <a:xfrm>
            <a:off x="4138890" y="1830411"/>
            <a:ext cx="2644473" cy="4850254"/>
          </a:xfrm>
          <a:prstGeom prst="rect">
            <a:avLst/>
          </a:prstGeom>
        </p:spPr>
      </p:pic>
      <p:pic>
        <p:nvPicPr>
          <p:cNvPr id="12" name="object 4">
            <a:extLst>
              <a:ext uri="{FF2B5EF4-FFF2-40B4-BE49-F238E27FC236}">
                <a16:creationId xmlns:a16="http://schemas.microsoft.com/office/drawing/2014/main" id="{1C4AD228-085D-E32C-A506-E116B140AA45}"/>
              </a:ext>
            </a:extLst>
          </p:cNvPr>
          <p:cNvPicPr/>
          <p:nvPr/>
        </p:nvPicPr>
        <p:blipFill rotWithShape="1">
          <a:blip r:embed="rId2" cstate="print"/>
          <a:srcRect l="68889"/>
          <a:stretch/>
        </p:blipFill>
        <p:spPr>
          <a:xfrm>
            <a:off x="6930630" y="2049435"/>
            <a:ext cx="2270520" cy="4636402"/>
          </a:xfrm>
          <a:prstGeom prst="rect">
            <a:avLst/>
          </a:prstGeom>
        </p:spPr>
      </p:pic>
      <p:pic>
        <p:nvPicPr>
          <p:cNvPr id="14" name="圖片 13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53566130-B282-4B19-E6FD-789A1BE38E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/>
          <a:stretch/>
        </p:blipFill>
        <p:spPr>
          <a:xfrm>
            <a:off x="1728416" y="2049435"/>
            <a:ext cx="2260214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9EE3A02C-280C-E119-6D62-BECBE472419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05015" y="2587849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835282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圖片 34">
            <a:extLst>
              <a:ext uri="{FF2B5EF4-FFF2-40B4-BE49-F238E27FC236}">
                <a16:creationId xmlns:a16="http://schemas.microsoft.com/office/drawing/2014/main" id="{F3DFFF5D-2462-37B1-8BED-86ECE61C90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446" y="2011501"/>
            <a:ext cx="2365453" cy="4651651"/>
          </a:xfrm>
          <a:prstGeom prst="rect">
            <a:avLst/>
          </a:prstGeom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79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330487" y="686508"/>
            <a:ext cx="6032421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點選用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帳號登⼊後，畫⾯會出現確認訊息，請點選繼續。</a:t>
            </a: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⾸次登⼊時，畫⾯會出現帳號、密碼輸⼊欄位；再次登⼊時，點選繼續即可直接登⼊。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成功登⼊後，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選單上⽅會顯示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Google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帳號名稱。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29D6AE2-68CC-10DD-F7C5-E721F17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165" y="289913"/>
            <a:ext cx="3377848" cy="409035"/>
          </a:xfrm>
        </p:spPr>
        <p:txBody>
          <a:bodyPr/>
          <a:lstStyle/>
          <a:p>
            <a:pPr algn="ctr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8.0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 登入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-Google 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帳號</a:t>
            </a:r>
            <a:endParaRPr lang="zh-TW" altLang="en-US" dirty="0"/>
          </a:p>
        </p:txBody>
      </p:sp>
      <p:pic>
        <p:nvPicPr>
          <p:cNvPr id="24" name="圖片 23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7D91F1EA-EC76-1EB8-501D-15EA41AE0CF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/>
          <a:stretch/>
        </p:blipFill>
        <p:spPr>
          <a:xfrm>
            <a:off x="1775324" y="2028732"/>
            <a:ext cx="2260214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5" name="object 9">
            <a:extLst>
              <a:ext uri="{FF2B5EF4-FFF2-40B4-BE49-F238E27FC236}">
                <a16:creationId xmlns:a16="http://schemas.microsoft.com/office/drawing/2014/main" id="{B7EECD73-BE6C-1793-247F-E9DE2CB2D8B8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323348" y="2822519"/>
            <a:ext cx="656536" cy="745379"/>
          </a:xfrm>
          <a:prstGeom prst="rect">
            <a:avLst/>
          </a:prstGeom>
        </p:spPr>
      </p:pic>
      <p:pic>
        <p:nvPicPr>
          <p:cNvPr id="26" name="object 9">
            <a:extLst>
              <a:ext uri="{FF2B5EF4-FFF2-40B4-BE49-F238E27FC236}">
                <a16:creationId xmlns:a16="http://schemas.microsoft.com/office/drawing/2014/main" id="{2EE8AAE3-CD79-D1DD-64C2-EF8EAC41C80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33190" y="4122828"/>
            <a:ext cx="656536" cy="745379"/>
          </a:xfrm>
          <a:prstGeom prst="rect">
            <a:avLst/>
          </a:prstGeom>
        </p:spPr>
      </p:pic>
      <p:pic>
        <p:nvPicPr>
          <p:cNvPr id="33" name="圖片 32">
            <a:extLst>
              <a:ext uri="{FF2B5EF4-FFF2-40B4-BE49-F238E27FC236}">
                <a16:creationId xmlns:a16="http://schemas.microsoft.com/office/drawing/2014/main" id="{C123C9B2-4226-1C42-74D5-930A49C0D4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9193" y="2019122"/>
            <a:ext cx="2371550" cy="4651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6285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939630" y="1530388"/>
            <a:ext cx="4814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進⼊⾸⾴後，若有設定常用位置，左右滑移即可快速切換查詢地點。</a:t>
            </a: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4148294" y="955968"/>
            <a:ext cx="2396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3.1</a:t>
            </a:r>
            <a:r>
              <a:rPr lang="zh-TW" altLang="en-US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首頁</a:t>
            </a:r>
            <a:r>
              <a:rPr lang="en-US" altLang="zh-TW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-</a:t>
            </a:r>
            <a:r>
              <a:rPr lang="zh-TW" altLang="en-US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切換查看地點</a:t>
            </a:r>
          </a:p>
        </p:txBody>
      </p:sp>
      <p:pic>
        <p:nvPicPr>
          <p:cNvPr id="11" name="圖片 10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72AFA421-00EC-7EF2-1E60-258AA1B2A20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2899711" y="2052009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72490F49-155D-09AA-8957-83CE25460C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5416490" y="2052009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grpSp>
        <p:nvGrpSpPr>
          <p:cNvPr id="13" name="群組 12">
            <a:extLst>
              <a:ext uri="{FF2B5EF4-FFF2-40B4-BE49-F238E27FC236}">
                <a16:creationId xmlns:a16="http://schemas.microsoft.com/office/drawing/2014/main" id="{9191844A-BACD-6484-3C84-02788330E1BE}"/>
              </a:ext>
            </a:extLst>
          </p:cNvPr>
          <p:cNvGrpSpPr/>
          <p:nvPr/>
        </p:nvGrpSpPr>
        <p:grpSpPr>
          <a:xfrm>
            <a:off x="4406481" y="3683278"/>
            <a:ext cx="666918" cy="644515"/>
            <a:chOff x="4465955" y="4152265"/>
            <a:chExt cx="699782" cy="676275"/>
          </a:xfrm>
        </p:grpSpPr>
        <p:pic>
          <p:nvPicPr>
            <p:cNvPr id="14" name="object 6">
              <a:extLst>
                <a:ext uri="{FF2B5EF4-FFF2-40B4-BE49-F238E27FC236}">
                  <a16:creationId xmlns:a16="http://schemas.microsoft.com/office/drawing/2014/main" id="{028BE5B1-3E9E-99AC-B268-D5BE5DC922F4}"/>
                </a:ext>
              </a:extLst>
            </p:cNvPr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74591" y="4152265"/>
              <a:ext cx="691146" cy="676275"/>
            </a:xfrm>
            <a:prstGeom prst="rect">
              <a:avLst/>
            </a:prstGeom>
          </p:spPr>
        </p:pic>
        <p:pic>
          <p:nvPicPr>
            <p:cNvPr id="15" name="object 7">
              <a:extLst>
                <a:ext uri="{FF2B5EF4-FFF2-40B4-BE49-F238E27FC236}">
                  <a16:creationId xmlns:a16="http://schemas.microsoft.com/office/drawing/2014/main" id="{55A8F7B6-950B-DEF3-6931-5ECF8FA4F865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724273" y="4152900"/>
              <a:ext cx="162813" cy="85725"/>
            </a:xfrm>
            <a:prstGeom prst="rect">
              <a:avLst/>
            </a:prstGeom>
          </p:spPr>
        </p:pic>
        <p:pic>
          <p:nvPicPr>
            <p:cNvPr id="17" name="object 8">
              <a:extLst>
                <a:ext uri="{FF2B5EF4-FFF2-40B4-BE49-F238E27FC236}">
                  <a16:creationId xmlns:a16="http://schemas.microsoft.com/office/drawing/2014/main" id="{956A5C06-5F6C-B105-A6D0-259A553BEA96}"/>
                </a:ext>
              </a:extLst>
            </p:cNvPr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465955" y="4153154"/>
              <a:ext cx="179070" cy="85725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CDBB5476-2D4E-F33E-8A81-BEAAFAB21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2914" y="403479"/>
            <a:ext cx="1147571" cy="369332"/>
          </a:xfrm>
        </p:spPr>
        <p:txBody>
          <a:bodyPr>
            <a:normAutofit/>
          </a:bodyPr>
          <a:lstStyle/>
          <a:p>
            <a:pPr algn="ctr"/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首頁</a:t>
            </a:r>
          </a:p>
        </p:txBody>
      </p:sp>
    </p:spTree>
    <p:extLst>
      <p:ext uri="{BB962C8B-B14F-4D97-AF65-F5344CB8AC3E}">
        <p14:creationId xmlns:p14="http://schemas.microsoft.com/office/powerpoint/2010/main" val="132621740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267175" y="686508"/>
            <a:ext cx="6159058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點選用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TW 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FidO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帳號登⼊後，畫⾯會出現確認訊息，請點選繼續。</a:t>
            </a: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登⼊時，畫⾯會出現身分證輸⼊欄位；接著跳轉至行動自然人憑證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APP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進行身分驗證。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成功登⼊後， 出現登入成功訊息。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29D6AE2-68CC-10DD-F7C5-E721F17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165" y="289913"/>
            <a:ext cx="3377848" cy="409035"/>
          </a:xfrm>
        </p:spPr>
        <p:txBody>
          <a:bodyPr/>
          <a:lstStyle/>
          <a:p>
            <a:pPr algn="ctr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8.0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 登入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TW </a:t>
            </a:r>
            <a:r>
              <a:rPr lang="en-US" altLang="zh-TW" sz="1800" b="1" dirty="0" err="1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FidO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帳號</a:t>
            </a:r>
            <a:endParaRPr lang="zh-TW" altLang="en-US" dirty="0"/>
          </a:p>
        </p:txBody>
      </p:sp>
      <p:pic>
        <p:nvPicPr>
          <p:cNvPr id="5" name="圖片 4" descr="一張含有 文字, 螢幕擷取畫面, 作業系統, 軟體 的圖片&#10;&#10;自動產生的描述">
            <a:extLst>
              <a:ext uri="{FF2B5EF4-FFF2-40B4-BE49-F238E27FC236}">
                <a16:creationId xmlns:a16="http://schemas.microsoft.com/office/drawing/2014/main" id="{E2D49400-75D3-43F5-92DF-10112CC435C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40"/>
          <a:stretch/>
        </p:blipFill>
        <p:spPr>
          <a:xfrm>
            <a:off x="8054864" y="2018101"/>
            <a:ext cx="2254381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7E694221-6566-3B10-6577-19A29B7C53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/>
          <a:stretch/>
        </p:blipFill>
        <p:spPr>
          <a:xfrm>
            <a:off x="641849" y="2018101"/>
            <a:ext cx="2260214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9">
            <a:extLst>
              <a:ext uri="{FF2B5EF4-FFF2-40B4-BE49-F238E27FC236}">
                <a16:creationId xmlns:a16="http://schemas.microsoft.com/office/drawing/2014/main" id="{7B9E59F3-1303-9093-581F-BD6F9FD7E175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986445" y="3121771"/>
            <a:ext cx="656536" cy="745379"/>
          </a:xfrm>
          <a:prstGeom prst="rect">
            <a:avLst/>
          </a:prstGeom>
        </p:spPr>
      </p:pic>
      <p:pic>
        <p:nvPicPr>
          <p:cNvPr id="11" name="圖片 10" descr="一張含有 文字, 螢幕擷取畫面, 作業系統, 軟體 的圖片&#10;&#10;自動產生的描述">
            <a:extLst>
              <a:ext uri="{FF2B5EF4-FFF2-40B4-BE49-F238E27FC236}">
                <a16:creationId xmlns:a16="http://schemas.microsoft.com/office/drawing/2014/main" id="{DBD6B366-B21D-80B3-EA99-1B8A0100154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5585849" y="2018101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圖片 13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96CBEA41-C43A-89CB-FC88-E6EF44EA15D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5"/>
          <a:stretch/>
        </p:blipFill>
        <p:spPr>
          <a:xfrm>
            <a:off x="3113849" y="2018101"/>
            <a:ext cx="2260214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1612186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圖片 19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E3D9F882-1B6C-05DA-832A-FE1BF8C955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/>
          <a:stretch/>
        </p:blipFill>
        <p:spPr>
          <a:xfrm>
            <a:off x="642485" y="2018101"/>
            <a:ext cx="225957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804A85D3-0750-AF79-3BFB-5CB746F930F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/>
          <a:stretch/>
        </p:blipFill>
        <p:spPr>
          <a:xfrm>
            <a:off x="3113848" y="2018101"/>
            <a:ext cx="225957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圖片 21" descr="一張含有 文字, 螢幕擷取畫面, 軟體, 多媒體軟體 的圖片&#10;&#10;自動產生的描述">
            <a:extLst>
              <a:ext uri="{FF2B5EF4-FFF2-40B4-BE49-F238E27FC236}">
                <a16:creationId xmlns:a16="http://schemas.microsoft.com/office/drawing/2014/main" id="{35621B99-7878-5765-FC27-FBD71E0ED3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/>
          <a:stretch/>
        </p:blipFill>
        <p:spPr>
          <a:xfrm>
            <a:off x="5583500" y="2018101"/>
            <a:ext cx="2259577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8EC6DEDA-D1F5-15F6-B6F3-B7E40CBEAE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9"/>
          <a:stretch/>
        </p:blipFill>
        <p:spPr>
          <a:xfrm>
            <a:off x="8052514" y="2018101"/>
            <a:ext cx="225957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3176872" y="686508"/>
            <a:ext cx="4339650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選單上⽅的下拉鍵，再點擊登出。</a:t>
            </a: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登出前，畫⾯會出現確認登出訊息，點選確認後即登出帳號。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  <a:p>
            <a:pPr algn="ctr">
              <a:lnSpc>
                <a:spcPct val="20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成功登出後， 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選單會返回登⼊前畫⾯。</a:t>
            </a:r>
            <a:endParaRPr lang="en-US" altLang="zh-TW" sz="1200" dirty="0">
              <a:solidFill>
                <a:srgbClr val="5A5A66"/>
              </a:solidFill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2" name="標題 1">
            <a:extLst>
              <a:ext uri="{FF2B5EF4-FFF2-40B4-BE49-F238E27FC236}">
                <a16:creationId xmlns:a16="http://schemas.microsoft.com/office/drawing/2014/main" id="{E29D6AE2-68CC-10DD-F7C5-E721F17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6165" y="289913"/>
            <a:ext cx="3377848" cy="409035"/>
          </a:xfrm>
        </p:spPr>
        <p:txBody>
          <a:bodyPr/>
          <a:lstStyle/>
          <a:p>
            <a:pPr algn="ctr"/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8.0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 登入</a:t>
            </a:r>
            <a:r>
              <a:rPr lang="en-US" altLang="zh-TW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-</a:t>
            </a:r>
            <a:r>
              <a:rPr lang="zh-TW" altLang="en-US" sz="1800" b="1" kern="1200" dirty="0">
                <a:solidFill>
                  <a:srgbClr val="464853"/>
                </a:solidFill>
                <a:effectLst/>
                <a:latin typeface="Times New Roman" panose="02020603050405020304" pitchFamily="18" charset="0"/>
                <a:ea typeface="微軟正黑體" panose="020B0604030504040204" pitchFamily="34" charset="-120"/>
                <a:cs typeface="+mj-cs"/>
              </a:rPr>
              <a:t>登出</a:t>
            </a:r>
            <a:endParaRPr lang="zh-TW" altLang="en-US" dirty="0"/>
          </a:p>
        </p:txBody>
      </p:sp>
      <p:pic>
        <p:nvPicPr>
          <p:cNvPr id="5" name="object 9">
            <a:extLst>
              <a:ext uri="{FF2B5EF4-FFF2-40B4-BE49-F238E27FC236}">
                <a16:creationId xmlns:a16="http://schemas.microsoft.com/office/drawing/2014/main" id="{17BF1A98-62C3-7A9E-09C6-144FDD8EE73D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2122633" y="2693754"/>
            <a:ext cx="656536" cy="745379"/>
          </a:xfrm>
          <a:prstGeom prst="rect">
            <a:avLst/>
          </a:prstGeom>
        </p:spPr>
      </p:pic>
      <p:pic>
        <p:nvPicPr>
          <p:cNvPr id="27" name="object 9">
            <a:extLst>
              <a:ext uri="{FF2B5EF4-FFF2-40B4-BE49-F238E27FC236}">
                <a16:creationId xmlns:a16="http://schemas.microsoft.com/office/drawing/2014/main" id="{AA5CE0C5-9B4A-D845-FEEC-5D89478A290B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607544" y="2946673"/>
            <a:ext cx="656536" cy="745379"/>
          </a:xfrm>
          <a:prstGeom prst="rect">
            <a:avLst/>
          </a:prstGeom>
        </p:spPr>
      </p:pic>
      <p:pic>
        <p:nvPicPr>
          <p:cNvPr id="28" name="object 9">
            <a:extLst>
              <a:ext uri="{FF2B5EF4-FFF2-40B4-BE49-F238E27FC236}">
                <a16:creationId xmlns:a16="http://schemas.microsoft.com/office/drawing/2014/main" id="{F66BA0A7-5F63-A60B-EC84-B884AF0C333A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91260" y="4493371"/>
            <a:ext cx="656536" cy="745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665818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44097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9.0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警示設定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3750953" y="840197"/>
            <a:ext cx="3182281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點選警示設定，即可進⼊設定⾴⾯。</a:t>
            </a:r>
          </a:p>
        </p:txBody>
      </p:sp>
      <p:pic>
        <p:nvPicPr>
          <p:cNvPr id="14" name="圖片 13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46CDB102-3EE4-2ADB-AE75-4EE3CF2F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775324" y="2028732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9CA54D96-0992-03BC-9D83-864C11484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42014" y="2028732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1176DFC6-4349-7AB0-98B8-C9D3524CBF6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3158" y="2195039"/>
            <a:ext cx="656536" cy="745379"/>
          </a:xfrm>
          <a:prstGeom prst="rect">
            <a:avLst/>
          </a:prstGeom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C9E2DA89-7707-1A24-6AAC-AD3271C2B5C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3825" y="2433164"/>
            <a:ext cx="656536" cy="745379"/>
          </a:xfrm>
          <a:prstGeom prst="rect">
            <a:avLst/>
          </a:prstGeom>
        </p:spPr>
      </p:pic>
      <p:pic>
        <p:nvPicPr>
          <p:cNvPr id="5" name="圖片 4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1A422B1B-17A3-7646-CF1C-050B4931F05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08704" y="2028732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576330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44097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9.0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警示設定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3184068" y="840197"/>
            <a:ext cx="4316054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進⼊設定⾴⾯後，上下拖曳可查看各類警示設定。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智慧環保一站通通知功能，須使用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TW </a:t>
            </a:r>
            <a:r>
              <a:rPr lang="en-US" altLang="zh-TW" sz="1200" dirty="0" err="1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FidO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登入後才能使用。</a:t>
            </a:r>
          </a:p>
        </p:txBody>
      </p:sp>
      <p:pic>
        <p:nvPicPr>
          <p:cNvPr id="14" name="圖片 13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46CDB102-3EE4-2ADB-AE75-4EE3CF2F3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1775324" y="2028732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9CA54D96-0992-03BC-9D83-864C114843C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4242014" y="2028732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object 9">
            <a:extLst>
              <a:ext uri="{FF2B5EF4-FFF2-40B4-BE49-F238E27FC236}">
                <a16:creationId xmlns:a16="http://schemas.microsoft.com/office/drawing/2014/main" id="{1176DFC6-4349-7AB0-98B8-C9D3524CBF6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63158" y="2195039"/>
            <a:ext cx="656536" cy="745379"/>
          </a:xfrm>
          <a:prstGeom prst="rect">
            <a:avLst/>
          </a:prstGeom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C9E2DA89-7707-1A24-6AAC-AD3271C2B5C0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13825" y="2433164"/>
            <a:ext cx="656536" cy="745379"/>
          </a:xfrm>
          <a:prstGeom prst="rect">
            <a:avLst/>
          </a:prstGeom>
        </p:spPr>
      </p:pic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9735C43D-7DE4-3FB7-CA02-8942875B2F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08704" y="2028732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5685164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3858353" y="1061296"/>
            <a:ext cx="29674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    圖示，可查看各污染物警示指標。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9.0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警示設定</a:t>
            </a:r>
          </a:p>
        </p:txBody>
      </p:sp>
      <p:grpSp>
        <p:nvGrpSpPr>
          <p:cNvPr id="2" name="群組 1">
            <a:extLst>
              <a:ext uri="{FF2B5EF4-FFF2-40B4-BE49-F238E27FC236}">
                <a16:creationId xmlns:a16="http://schemas.microsoft.com/office/drawing/2014/main" id="{EFD4E855-93D8-AD43-EA31-B83F9FA4B0EA}"/>
              </a:ext>
            </a:extLst>
          </p:cNvPr>
          <p:cNvGrpSpPr/>
          <p:nvPr/>
        </p:nvGrpSpPr>
        <p:grpSpPr>
          <a:xfrm>
            <a:off x="4296107" y="1085554"/>
            <a:ext cx="112486" cy="200055"/>
            <a:chOff x="3554640" y="1071831"/>
            <a:chExt cx="112486" cy="200055"/>
          </a:xfrm>
        </p:grpSpPr>
        <p:sp>
          <p:nvSpPr>
            <p:cNvPr id="5" name="橢圓 4">
              <a:extLst>
                <a:ext uri="{FF2B5EF4-FFF2-40B4-BE49-F238E27FC236}">
                  <a16:creationId xmlns:a16="http://schemas.microsoft.com/office/drawing/2014/main" id="{965E89CF-7C5F-58EC-28CF-49FBA1469CEF}"/>
                </a:ext>
              </a:extLst>
            </p:cNvPr>
            <p:cNvSpPr/>
            <p:nvPr/>
          </p:nvSpPr>
          <p:spPr>
            <a:xfrm>
              <a:off x="3554640" y="1117996"/>
              <a:ext cx="112486" cy="112486"/>
            </a:xfrm>
            <a:prstGeom prst="ellipse">
              <a:avLst/>
            </a:prstGeom>
            <a:noFill/>
            <a:ln w="3175">
              <a:solidFill>
                <a:srgbClr val="5A5A66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文字方塊 5">
              <a:extLst>
                <a:ext uri="{FF2B5EF4-FFF2-40B4-BE49-F238E27FC236}">
                  <a16:creationId xmlns:a16="http://schemas.microsoft.com/office/drawing/2014/main" id="{35DCA07A-2BBA-C49C-9F2D-B232BCF65843}"/>
                </a:ext>
              </a:extLst>
            </p:cNvPr>
            <p:cNvSpPr txBox="1"/>
            <p:nvPr/>
          </p:nvSpPr>
          <p:spPr>
            <a:xfrm>
              <a:off x="3565143" y="1071831"/>
              <a:ext cx="72432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0" hangingPunct="0"/>
              <a:r>
                <a:rPr lang="en-US" altLang="zh-TW" sz="700" dirty="0" err="1">
                  <a:solidFill>
                    <a:srgbClr val="5A5A66"/>
                  </a:solidFill>
                  <a:latin typeface="Times New Roman" panose="02020603050405020304" pitchFamily="18" charset="0"/>
                  <a:ea typeface="微軟正黑體" panose="020B0604030504040204" pitchFamily="34" charset="-120"/>
                </a:rPr>
                <a:t>i</a:t>
              </a:r>
              <a:endParaRPr lang="zh-TW" altLang="en-US" sz="7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endParaRPr>
            </a:p>
          </p:txBody>
        </p:sp>
      </p:grpSp>
      <p:pic>
        <p:nvPicPr>
          <p:cNvPr id="19" name="圖片 18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DA81CF0-6DEB-9013-F0D4-35ED48FA55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6845949" y="1583837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圖片 19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E76FA619-C766-A757-B93D-24735D3EBB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177001" y="1583837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1" name="圖片 20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3D8550D7-5C17-CF7B-C98B-11AB9D3985A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508054" y="1583837"/>
            <a:ext cx="2461779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2" name="object 9">
            <a:extLst>
              <a:ext uri="{FF2B5EF4-FFF2-40B4-BE49-F238E27FC236}">
                <a16:creationId xmlns:a16="http://schemas.microsoft.com/office/drawing/2014/main" id="{5C6D3942-B176-B17F-1279-70B15DF03F8B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615633" y="2328389"/>
            <a:ext cx="656536" cy="745379"/>
          </a:xfrm>
          <a:prstGeom prst="rect">
            <a:avLst/>
          </a:prstGeom>
        </p:spPr>
      </p:pic>
      <p:cxnSp>
        <p:nvCxnSpPr>
          <p:cNvPr id="24" name="接點: 肘形 23">
            <a:extLst>
              <a:ext uri="{FF2B5EF4-FFF2-40B4-BE49-F238E27FC236}">
                <a16:creationId xmlns:a16="http://schemas.microsoft.com/office/drawing/2014/main" id="{29EB5AB0-A6D8-2A31-18A4-0AADD1F50003}"/>
              </a:ext>
            </a:extLst>
          </p:cNvPr>
          <p:cNvCxnSpPr>
            <a:cxnSpLocks/>
          </p:cNvCxnSpPr>
          <p:nvPr/>
        </p:nvCxnSpPr>
        <p:spPr>
          <a:xfrm flipV="1">
            <a:off x="2738943" y="2247900"/>
            <a:ext cx="2661445" cy="38100"/>
          </a:xfrm>
          <a:prstGeom prst="bentConnector4">
            <a:avLst>
              <a:gd name="adj1" fmla="val 6869"/>
              <a:gd name="adj2" fmla="val 550000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接點: 肘形 31">
            <a:extLst>
              <a:ext uri="{FF2B5EF4-FFF2-40B4-BE49-F238E27FC236}">
                <a16:creationId xmlns:a16="http://schemas.microsoft.com/office/drawing/2014/main" id="{FD0F8871-4B62-E665-6FF3-F85C2B7604FB}"/>
              </a:ext>
            </a:extLst>
          </p:cNvPr>
          <p:cNvCxnSpPr>
            <a:cxnSpLocks/>
          </p:cNvCxnSpPr>
          <p:nvPr/>
        </p:nvCxnSpPr>
        <p:spPr>
          <a:xfrm>
            <a:off x="2247900" y="3590925"/>
            <a:ext cx="5828939" cy="1718613"/>
          </a:xfrm>
          <a:prstGeom prst="bentConnector4">
            <a:avLst>
              <a:gd name="adj1" fmla="val 31777"/>
              <a:gd name="adj2" fmla="val 116626"/>
            </a:avLst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58352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1857806" y="1061296"/>
            <a:ext cx="69685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各污染物警示推播設定可透過拖曳卷軸，或是點擊右⽅數字，輸⼊數值等⽅式，調整個⼈推播設定。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92238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9.0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警示設定</a:t>
            </a:r>
          </a:p>
        </p:txBody>
      </p:sp>
      <p:pic>
        <p:nvPicPr>
          <p:cNvPr id="8" name="圖片 7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DD6D677B-0DEB-C553-0B58-0F83734B6E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508054" y="1583837"/>
            <a:ext cx="2461779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9" name="圖片 8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1B162903-C854-A404-042C-4FB6392FE4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177001" y="1583837"/>
            <a:ext cx="2461779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object 6">
            <a:extLst>
              <a:ext uri="{FF2B5EF4-FFF2-40B4-BE49-F238E27FC236}">
                <a16:creationId xmlns:a16="http://schemas.microsoft.com/office/drawing/2014/main" id="{279E8E13-A5EC-E978-1F4A-300ABBE3241F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42093" y="2569697"/>
            <a:ext cx="762203" cy="745803"/>
          </a:xfrm>
          <a:prstGeom prst="rect">
            <a:avLst/>
          </a:prstGeom>
        </p:spPr>
      </p:pic>
      <p:pic>
        <p:nvPicPr>
          <p:cNvPr id="13" name="圖片 12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07908B39-FC3C-C751-C26E-6E613DD5DE4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842701" y="1583837"/>
            <a:ext cx="2465028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5556112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8779" y="444097"/>
            <a:ext cx="1606629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9.0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警示設定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864493" y="840197"/>
            <a:ext cx="4955203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可選擇是否接受推播通知。若要關閉推播通知，直接點選開關鍵即可。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共有空氣品質警告推播、紫外線警告推播、警特報通知三種警示項。</a:t>
            </a:r>
          </a:p>
        </p:txBody>
      </p:sp>
      <p:pic>
        <p:nvPicPr>
          <p:cNvPr id="7" name="圖片 6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4F23F61D-5452-0251-F50C-CC2210A785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1775324" y="2028732"/>
            <a:ext cx="225127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3" name="圖片 22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C0BAE49D-AB10-F6F8-318D-EC8AC58101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6708704" y="2028732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圖片 23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8E897760-BB4A-C588-3A35-D14A133C70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42014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object 9">
            <a:extLst>
              <a:ext uri="{FF2B5EF4-FFF2-40B4-BE49-F238E27FC236}">
                <a16:creationId xmlns:a16="http://schemas.microsoft.com/office/drawing/2014/main" id="{C9E2DA89-7707-1A24-6AAC-AD3271C2B5C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178127" y="2423640"/>
            <a:ext cx="642229" cy="729136"/>
          </a:xfrm>
          <a:prstGeom prst="rect">
            <a:avLst/>
          </a:prstGeom>
        </p:spPr>
      </p:pic>
      <p:pic>
        <p:nvPicPr>
          <p:cNvPr id="25" name="object 9">
            <a:extLst>
              <a:ext uri="{FF2B5EF4-FFF2-40B4-BE49-F238E27FC236}">
                <a16:creationId xmlns:a16="http://schemas.microsoft.com/office/drawing/2014/main" id="{307F55C8-0E1F-DA46-D491-06C5C794E21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8596961" y="4297715"/>
            <a:ext cx="642229" cy="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136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10.0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常用位置設定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293620" y="840197"/>
            <a:ext cx="6106159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選單。再點選常用位置設定，進⼊我的地點⾴⾯。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⾸次進⼊時，我的地點⾴⾯呈現空⽩，點選新增地點可增加常用位置。</a:t>
            </a:r>
          </a:p>
        </p:txBody>
      </p:sp>
      <p:pic>
        <p:nvPicPr>
          <p:cNvPr id="11" name="圖片 10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CF53CC13-8871-79AD-7E51-E9E9873826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6704194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圖片 1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F9CD458-90C0-3FEE-1BE4-97C1434A67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42013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文字, 螢幕擷取畫面, 多媒體, 軟體 的圖片&#10;&#10;自動產生的描述">
            <a:extLst>
              <a:ext uri="{FF2B5EF4-FFF2-40B4-BE49-F238E27FC236}">
                <a16:creationId xmlns:a16="http://schemas.microsoft.com/office/drawing/2014/main" id="{10D41D7C-A25E-194B-3601-E249DF2AA0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69375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83423798-1EA9-813F-F534-F4AC73269F6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853777" y="2172451"/>
            <a:ext cx="642229" cy="729136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FBFDDC54-FCD3-5DCF-B256-40A968A4E99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40012" y="2705851"/>
            <a:ext cx="642229" cy="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3605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4990D48C-6934-FAFC-24BD-9BC12F5E1C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6704194" y="203812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8" name="圖片 17" descr="一張含有 文字, 螢幕擷取畫面, 數字, 軟體 的圖片&#10;&#10;自動產生的描述">
            <a:extLst>
              <a:ext uri="{FF2B5EF4-FFF2-40B4-BE49-F238E27FC236}">
                <a16:creationId xmlns:a16="http://schemas.microsoft.com/office/drawing/2014/main" id="{167BBEEB-4008-13F6-8275-F8E379CE9F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4230067" y="203812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圖片 18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F961BB39-A64D-1B0D-1882-36D1B7A4FE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1770864" y="203812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38999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10.0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常用位置設定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293620" y="835099"/>
            <a:ext cx="6106159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選擇縣市，再選擇鄉鎮市區即可，某些鄉鎮會有兩個以上測站，則需要再選擇測站。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上下拖曳選單，可查看⾏政區選項。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id="{FA1AD427-E4EB-D67E-CA26-CCA60BCDC7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7989" y="3400375"/>
            <a:ext cx="713578" cy="7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object 9">
            <a:extLst>
              <a:ext uri="{FF2B5EF4-FFF2-40B4-BE49-F238E27FC236}">
                <a16:creationId xmlns:a16="http://schemas.microsoft.com/office/drawing/2014/main" id="{F86236CA-D153-42C0-DB25-CB02400D583C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5140012" y="3035807"/>
            <a:ext cx="642229" cy="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0392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89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38999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10.0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常用位置設定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4023260" y="835099"/>
            <a:ext cx="2646878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點擊未推播，可切換推播通知狀態。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各地點推播通知可分別開啟。</a:t>
            </a:r>
          </a:p>
        </p:txBody>
      </p:sp>
      <p:pic>
        <p:nvPicPr>
          <p:cNvPr id="5" name="圖片 4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34E25DAF-22D1-2418-C5A7-76FE7E763E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4"/>
          <a:stretch/>
        </p:blipFill>
        <p:spPr>
          <a:xfrm>
            <a:off x="3092448" y="2038127"/>
            <a:ext cx="225425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圖片 6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C4D0A4B4-B31D-D322-4997-DA00522466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5557624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object 9">
            <a:extLst>
              <a:ext uri="{FF2B5EF4-FFF2-40B4-BE49-F238E27FC236}">
                <a16:creationId xmlns:a16="http://schemas.microsoft.com/office/drawing/2014/main" id="{74F74434-2725-9A17-1480-B7099732FA4D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818898" y="3888009"/>
            <a:ext cx="642229" cy="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871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圖片 32" descr="一張含有 文字, 螢幕擷取畫面, 軟體, 電腦圖示 的圖片&#10;&#10;自動產生的描述">
            <a:extLst>
              <a:ext uri="{FF2B5EF4-FFF2-40B4-BE49-F238E27FC236}">
                <a16:creationId xmlns:a16="http://schemas.microsoft.com/office/drawing/2014/main" id="{1CC10E36-7278-852C-53B5-B1FC0D1BDE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221058" y="2051858"/>
            <a:ext cx="225128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圖片 4" descr="一張含有 文字, 螢幕擷取畫面, 軟體, 多媒體 的圖片&#10;&#10;自動產生的描述">
            <a:extLst>
              <a:ext uri="{FF2B5EF4-FFF2-40B4-BE49-F238E27FC236}">
                <a16:creationId xmlns:a16="http://schemas.microsoft.com/office/drawing/2014/main" id="{74800A3B-72A5-3898-7707-3F932F5696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6"/>
          <a:stretch/>
        </p:blipFill>
        <p:spPr>
          <a:xfrm>
            <a:off x="1710131" y="2051858"/>
            <a:ext cx="224536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A7859512-A863-4DF8-7FD4-437C48D45332}"/>
              </a:ext>
            </a:extLst>
          </p:cNvPr>
          <p:cNvSpPr txBox="1"/>
          <p:nvPr/>
        </p:nvSpPr>
        <p:spPr>
          <a:xfrm>
            <a:off x="2099655" y="798359"/>
            <a:ext cx="6494085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點選⾸⾴右上⽅星號圖示，開啟右側當前位置與常用位置的空品、紫外線、氣溫等簡述⾴⾯。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點擊右⽅下拉按鈕，可開啟、關閉下探功能；向右滑移，可關閉簡述⾴⾯。</a:t>
            </a:r>
          </a:p>
        </p:txBody>
      </p:sp>
      <p:pic>
        <p:nvPicPr>
          <p:cNvPr id="19" name="圖片 18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C45F2AD2-3C5E-D071-F531-C7DDFB7FDA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82"/>
          <a:stretch/>
        </p:blipFill>
        <p:spPr>
          <a:xfrm>
            <a:off x="6737902" y="2051858"/>
            <a:ext cx="224831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0" name="object 9">
            <a:extLst>
              <a:ext uri="{FF2B5EF4-FFF2-40B4-BE49-F238E27FC236}">
                <a16:creationId xmlns:a16="http://schemas.microsoft.com/office/drawing/2014/main" id="{CEF8ACC1-1654-E72D-B351-70598849A48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595565" y="2234539"/>
            <a:ext cx="523875" cy="594766"/>
          </a:xfrm>
          <a:prstGeom prst="rect">
            <a:avLst/>
          </a:prstGeom>
        </p:spPr>
      </p:pic>
      <p:pic>
        <p:nvPicPr>
          <p:cNvPr id="21" name="object 10">
            <a:extLst>
              <a:ext uri="{FF2B5EF4-FFF2-40B4-BE49-F238E27FC236}">
                <a16:creationId xmlns:a16="http://schemas.microsoft.com/office/drawing/2014/main" id="{24E24838-0F21-ED28-C3F6-5FFBFA72EB8F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840928" y="2196439"/>
            <a:ext cx="523875" cy="594766"/>
          </a:xfrm>
          <a:prstGeom prst="rect">
            <a:avLst/>
          </a:prstGeom>
        </p:spPr>
      </p:pic>
      <p:grpSp>
        <p:nvGrpSpPr>
          <p:cNvPr id="24" name="群組 23">
            <a:extLst>
              <a:ext uri="{FF2B5EF4-FFF2-40B4-BE49-F238E27FC236}">
                <a16:creationId xmlns:a16="http://schemas.microsoft.com/office/drawing/2014/main" id="{99C377F2-B640-43C8-FF46-E25B1EA3A137}"/>
              </a:ext>
            </a:extLst>
          </p:cNvPr>
          <p:cNvGrpSpPr/>
          <p:nvPr/>
        </p:nvGrpSpPr>
        <p:grpSpPr>
          <a:xfrm>
            <a:off x="7862061" y="4701540"/>
            <a:ext cx="704837" cy="629284"/>
            <a:chOff x="7734934" y="4853940"/>
            <a:chExt cx="704837" cy="629284"/>
          </a:xfrm>
        </p:grpSpPr>
        <p:sp>
          <p:nvSpPr>
            <p:cNvPr id="22" name="object 14">
              <a:extLst>
                <a:ext uri="{FF2B5EF4-FFF2-40B4-BE49-F238E27FC236}">
                  <a16:creationId xmlns:a16="http://schemas.microsoft.com/office/drawing/2014/main" id="{34008EC8-8548-79A6-57E2-425FFE9982AF}"/>
                </a:ext>
              </a:extLst>
            </p:cNvPr>
            <p:cNvSpPr/>
            <p:nvPr/>
          </p:nvSpPr>
          <p:spPr>
            <a:xfrm>
              <a:off x="7734934" y="4853940"/>
              <a:ext cx="612140" cy="85725"/>
            </a:xfrm>
            <a:custGeom>
              <a:avLst/>
              <a:gdLst/>
              <a:ahLst/>
              <a:cxnLst/>
              <a:rect l="l" t="t" r="r" b="b"/>
              <a:pathLst>
                <a:path w="612140" h="85725">
                  <a:moveTo>
                    <a:pt x="526288" y="0"/>
                  </a:moveTo>
                  <a:lnTo>
                    <a:pt x="526288" y="85725"/>
                  </a:lnTo>
                  <a:lnTo>
                    <a:pt x="583438" y="57150"/>
                  </a:lnTo>
                  <a:lnTo>
                    <a:pt x="540258" y="57150"/>
                  </a:lnTo>
                  <a:lnTo>
                    <a:pt x="540258" y="28575"/>
                  </a:lnTo>
                  <a:lnTo>
                    <a:pt x="583438" y="28575"/>
                  </a:lnTo>
                  <a:lnTo>
                    <a:pt x="526288" y="0"/>
                  </a:lnTo>
                  <a:close/>
                </a:path>
                <a:path w="612140" h="85725">
                  <a:moveTo>
                    <a:pt x="526288" y="28575"/>
                  </a:moveTo>
                  <a:lnTo>
                    <a:pt x="0" y="28575"/>
                  </a:lnTo>
                  <a:lnTo>
                    <a:pt x="0" y="57150"/>
                  </a:lnTo>
                  <a:lnTo>
                    <a:pt x="526288" y="57150"/>
                  </a:lnTo>
                  <a:lnTo>
                    <a:pt x="526288" y="28575"/>
                  </a:lnTo>
                  <a:close/>
                </a:path>
                <a:path w="612140" h="85725">
                  <a:moveTo>
                    <a:pt x="583438" y="28575"/>
                  </a:moveTo>
                  <a:lnTo>
                    <a:pt x="540258" y="28575"/>
                  </a:lnTo>
                  <a:lnTo>
                    <a:pt x="540258" y="57150"/>
                  </a:lnTo>
                  <a:lnTo>
                    <a:pt x="583438" y="57150"/>
                  </a:lnTo>
                  <a:lnTo>
                    <a:pt x="612013" y="42544"/>
                  </a:lnTo>
                  <a:lnTo>
                    <a:pt x="583438" y="28575"/>
                  </a:lnTo>
                  <a:close/>
                </a:path>
              </a:pathLst>
            </a:custGeom>
            <a:solidFill>
              <a:srgbClr val="1EA8F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3" name="object 15">
              <a:extLst>
                <a:ext uri="{FF2B5EF4-FFF2-40B4-BE49-F238E27FC236}">
                  <a16:creationId xmlns:a16="http://schemas.microsoft.com/office/drawing/2014/main" id="{F2906840-B19D-1923-949F-2241BBC3FF33}"/>
                </a:ext>
              </a:extLst>
            </p:cNvPr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916036" y="4888433"/>
              <a:ext cx="523735" cy="594791"/>
            </a:xfrm>
            <a:prstGeom prst="rect">
              <a:avLst/>
            </a:prstGeom>
          </p:spPr>
        </p:pic>
      </p:grpSp>
      <p:sp>
        <p:nvSpPr>
          <p:cNvPr id="2" name="標題 1">
            <a:extLst>
              <a:ext uri="{FF2B5EF4-FFF2-40B4-BE49-F238E27FC236}">
                <a16:creationId xmlns:a16="http://schemas.microsoft.com/office/drawing/2014/main" id="{C4A33DFE-3EF0-7939-9D1D-E22E78F6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91857" y="393156"/>
            <a:ext cx="2509679" cy="594766"/>
          </a:xfrm>
        </p:spPr>
        <p:txBody>
          <a:bodyPr>
            <a:normAutofit/>
          </a:bodyPr>
          <a:lstStyle/>
          <a:p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3.2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 首頁</a:t>
            </a: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-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  <a:cs typeface="+mn-cs"/>
              </a:rPr>
              <a:t>右側欄位功能</a:t>
            </a:r>
          </a:p>
        </p:txBody>
      </p:sp>
    </p:spTree>
    <p:extLst>
      <p:ext uri="{BB962C8B-B14F-4D97-AF65-F5344CB8AC3E}">
        <p14:creationId xmlns:p14="http://schemas.microsoft.com/office/powerpoint/2010/main" val="673959120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90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2935024" y="1070376"/>
            <a:ext cx="4814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若要更改地點排列順序，只需點選右⽅按鈕，按住不放後即可拖曳。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132" y="492238"/>
            <a:ext cx="2303922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10.0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常用位置設定</a:t>
            </a:r>
          </a:p>
        </p:txBody>
      </p:sp>
      <p:pic>
        <p:nvPicPr>
          <p:cNvPr id="5" name="圖片 4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A3133035-A46A-4585-C884-65E8EBAA3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508054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圖片 10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92CD4E90-93BE-22BF-B03E-CCA90A022FF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8"/>
          <a:stretch/>
        </p:blipFill>
        <p:spPr>
          <a:xfrm>
            <a:off x="4177000" y="1587413"/>
            <a:ext cx="2461780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7" name="圖片 16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05F97619-E12E-72BD-9A79-A0AE4B00A5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6841073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object 9">
            <a:extLst>
              <a:ext uri="{FF2B5EF4-FFF2-40B4-BE49-F238E27FC236}">
                <a16:creationId xmlns:a16="http://schemas.microsoft.com/office/drawing/2014/main" id="{1A869EB3-3D2B-A19C-F072-611873FD0F54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6317665" y="3338701"/>
            <a:ext cx="566139" cy="64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790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91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61C19E51-EBBD-8A4B-C5A8-6C33CF74F566}"/>
              </a:ext>
            </a:extLst>
          </p:cNvPr>
          <p:cNvSpPr txBox="1"/>
          <p:nvPr/>
        </p:nvSpPr>
        <p:spPr>
          <a:xfrm>
            <a:off x="3762173" y="1070376"/>
            <a:ext cx="315983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2700" algn="ctr">
              <a:spcBef>
                <a:spcPts val="100"/>
              </a:spcBef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若要刪除地點，點擊左⽅     圖示即可刪除。</a:t>
            </a: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0132" y="492238"/>
            <a:ext cx="2303922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10.0 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常用位置設定</a:t>
            </a:r>
          </a:p>
        </p:txBody>
      </p:sp>
      <p:pic>
        <p:nvPicPr>
          <p:cNvPr id="6" name="圖形 5" descr="禁止 以實心填滿">
            <a:extLst>
              <a:ext uri="{FF2B5EF4-FFF2-40B4-BE49-F238E27FC236}">
                <a16:creationId xmlns:a16="http://schemas.microsoft.com/office/drawing/2014/main" id="{FA718E8A-5230-1012-F526-1090FEB2E1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553250" y="1124800"/>
            <a:ext cx="173593" cy="173593"/>
          </a:xfrm>
          <a:prstGeom prst="rect">
            <a:avLst/>
          </a:prstGeom>
        </p:spPr>
      </p:pic>
      <p:pic>
        <p:nvPicPr>
          <p:cNvPr id="8" name="圖片 7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B0F722F8-2A6E-5A0A-AB9C-BF72580D65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2992843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26A1B350-BC0E-B362-86A4-CF1ABC29A1C0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060115" y="3319651"/>
            <a:ext cx="566139" cy="642749"/>
          </a:xfrm>
          <a:prstGeom prst="rect">
            <a:avLst/>
          </a:prstGeom>
        </p:spPr>
      </p:pic>
      <p:pic>
        <p:nvPicPr>
          <p:cNvPr id="15" name="圖片 14" descr="一張含有 文字, 電子產品, 螢幕擷取畫面, 軟體 的圖片&#10;&#10;自動產生的描述">
            <a:extLst>
              <a:ext uri="{FF2B5EF4-FFF2-40B4-BE49-F238E27FC236}">
                <a16:creationId xmlns:a16="http://schemas.microsoft.com/office/drawing/2014/main" id="{C86B5C04-7CD6-0E9B-FB27-F8C84629E8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5699701" y="1583837"/>
            <a:ext cx="2468284" cy="49680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852244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92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11.0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小工具設定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524455" y="840197"/>
            <a:ext cx="5644494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選單。再點選小工具設定，進⼊設定⾴⾯。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⾸次進⼊時，位置設定預設為所在位置。</a:t>
            </a:r>
          </a:p>
        </p:txBody>
      </p:sp>
      <p:pic>
        <p:nvPicPr>
          <p:cNvPr id="12" name="圖片 1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F9CD458-90C0-3FEE-1BE4-97C1434A678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42013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圖片 12" descr="一張含有 文字, 螢幕擷取畫面, 多媒體, 軟體 的圖片&#10;&#10;自動產生的描述">
            <a:extLst>
              <a:ext uri="{FF2B5EF4-FFF2-40B4-BE49-F238E27FC236}">
                <a16:creationId xmlns:a16="http://schemas.microsoft.com/office/drawing/2014/main" id="{10D41D7C-A25E-194B-3601-E249DF2AA0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69375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object 9">
            <a:extLst>
              <a:ext uri="{FF2B5EF4-FFF2-40B4-BE49-F238E27FC236}">
                <a16:creationId xmlns:a16="http://schemas.microsoft.com/office/drawing/2014/main" id="{83423798-1EA9-813F-F534-F4AC73269F6A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3777" y="2172451"/>
            <a:ext cx="642229" cy="729136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FBFDDC54-FCD3-5DCF-B256-40A968A4E992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049512" y="2982716"/>
            <a:ext cx="642229" cy="729136"/>
          </a:xfrm>
          <a:prstGeom prst="rect">
            <a:avLst/>
          </a:prstGeom>
        </p:spPr>
      </p:pic>
      <p:pic>
        <p:nvPicPr>
          <p:cNvPr id="5" name="圖片 4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94E8BA8D-9A8F-A408-A36D-E4B6DD963C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/>
          <a:stretch/>
        </p:blipFill>
        <p:spPr>
          <a:xfrm>
            <a:off x="6704194" y="2038127"/>
            <a:ext cx="2249605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24253502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99EB3EB4-DB15-BD5E-2EA9-7D38804DF0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7"/>
          <a:stretch/>
        </p:blipFill>
        <p:spPr>
          <a:xfrm>
            <a:off x="1769375" y="2038127"/>
            <a:ext cx="2249605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圖片 7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27228A35-95B7-FD3C-8DD5-48396FD598B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4242013" y="2038127"/>
            <a:ext cx="22526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圖片 9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3EF385F3-C335-FC22-1D72-E7A59609784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6710122" y="2038127"/>
            <a:ext cx="22558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93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11.0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小工具設定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4177147" y="840197"/>
            <a:ext cx="233910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點選位置設定，選擇指定位置。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選擇新增指定位置。</a:t>
            </a:r>
          </a:p>
        </p:txBody>
      </p:sp>
      <p:pic>
        <p:nvPicPr>
          <p:cNvPr id="14" name="object 9">
            <a:extLst>
              <a:ext uri="{FF2B5EF4-FFF2-40B4-BE49-F238E27FC236}">
                <a16:creationId xmlns:a16="http://schemas.microsoft.com/office/drawing/2014/main" id="{83423798-1EA9-813F-F534-F4AC73269F6A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3196034" y="2618148"/>
            <a:ext cx="642229" cy="729136"/>
          </a:xfrm>
          <a:prstGeom prst="rect">
            <a:avLst/>
          </a:prstGeom>
        </p:spPr>
      </p:pic>
      <p:pic>
        <p:nvPicPr>
          <p:cNvPr id="15" name="object 9">
            <a:extLst>
              <a:ext uri="{FF2B5EF4-FFF2-40B4-BE49-F238E27FC236}">
                <a16:creationId xmlns:a16="http://schemas.microsoft.com/office/drawing/2014/main" id="{FBFDDC54-FCD3-5DCF-B256-40A968A4E992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5639" y="2930817"/>
            <a:ext cx="642229" cy="729136"/>
          </a:xfrm>
          <a:prstGeom prst="rect">
            <a:avLst/>
          </a:prstGeom>
        </p:spPr>
      </p:pic>
      <p:pic>
        <p:nvPicPr>
          <p:cNvPr id="11" name="object 9">
            <a:extLst>
              <a:ext uri="{FF2B5EF4-FFF2-40B4-BE49-F238E27FC236}">
                <a16:creationId xmlns:a16="http://schemas.microsoft.com/office/drawing/2014/main" id="{E42EE50D-3B3A-CC52-167F-7FDE5ABAA2C6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698338" y="3416857"/>
            <a:ext cx="642229" cy="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890543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94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11.0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小工具設定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1868822" y="840197"/>
            <a:ext cx="6955750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選擇指定位置。選擇縣市，再選擇鄉鎮市區即可，某些鄉鎮會有兩個以上測站，則需要再選擇測站。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上下拖曳選單，可查看⾏政區選項；完成後，小工具位置即會顯示指定位置空品資訊。</a:t>
            </a:r>
          </a:p>
        </p:txBody>
      </p:sp>
      <p:pic>
        <p:nvPicPr>
          <p:cNvPr id="26" name="圖片 25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7CA782D9-E803-A2EE-AA22-AD285A98E1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/>
          <a:stretch/>
        </p:blipFill>
        <p:spPr>
          <a:xfrm>
            <a:off x="662363" y="1988284"/>
            <a:ext cx="224344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4F641CF9-B7E3-ECC8-3942-6F97544787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/>
          <a:stretch/>
        </p:blipFill>
        <p:spPr>
          <a:xfrm>
            <a:off x="3131849" y="1988284"/>
            <a:ext cx="224344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DF292D7F-E47C-1BB0-DD44-DEB3B0B393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/>
          <a:stretch/>
        </p:blipFill>
        <p:spPr>
          <a:xfrm>
            <a:off x="5601335" y="1988284"/>
            <a:ext cx="224344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圖片 28" descr="一張含有 文字, 螢幕擷取畫面, 作業系統, 軟體 的圖片&#10;&#10;自動產生的描述">
            <a:extLst>
              <a:ext uri="{FF2B5EF4-FFF2-40B4-BE49-F238E27FC236}">
                <a16:creationId xmlns:a16="http://schemas.microsoft.com/office/drawing/2014/main" id="{D5B0F487-9106-6EA8-0E61-E8034895276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4"/>
          <a:stretch/>
        </p:blipFill>
        <p:spPr>
          <a:xfrm>
            <a:off x="8070822" y="1988284"/>
            <a:ext cx="2243441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0" name="object 9">
            <a:extLst>
              <a:ext uri="{FF2B5EF4-FFF2-40B4-BE49-F238E27FC236}">
                <a16:creationId xmlns:a16="http://schemas.microsoft.com/office/drawing/2014/main" id="{9832274C-D597-0011-9DA0-EFB4762D2E11}"/>
              </a:ext>
            </a:extLst>
          </p:cNvPr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1695225" y="4158713"/>
            <a:ext cx="642229" cy="729136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FE60066D-C612-74CC-0ABD-7BC582883B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7147" y="3396614"/>
            <a:ext cx="713578" cy="762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6048439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95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11.0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小工具設定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6DC04BB5-2457-47B4-6E11-3A5027D7CFE3}"/>
              </a:ext>
            </a:extLst>
          </p:cNvPr>
          <p:cNvSpPr txBox="1"/>
          <p:nvPr/>
        </p:nvSpPr>
        <p:spPr>
          <a:xfrm>
            <a:off x="2176607" y="840197"/>
            <a:ext cx="6340198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選擇從「常用位置」中選取。選擇常用位置地區。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亦可點選「設定常用位置」設定新增；完成後，小工具位置即會顯示常用位置空品資訊。</a:t>
            </a:r>
          </a:p>
        </p:txBody>
      </p:sp>
      <p:pic>
        <p:nvPicPr>
          <p:cNvPr id="23" name="圖片 22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DB66233D-95D1-A83A-7019-DDD7ED011F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3"/>
          <a:stretch/>
        </p:blipFill>
        <p:spPr>
          <a:xfrm>
            <a:off x="662363" y="1988284"/>
            <a:ext cx="2243440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4" name="object 9">
            <a:extLst>
              <a:ext uri="{FF2B5EF4-FFF2-40B4-BE49-F238E27FC236}">
                <a16:creationId xmlns:a16="http://schemas.microsoft.com/office/drawing/2014/main" id="{6B868843-FA9D-87DC-C1B5-EC8A91677657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68822" y="4476765"/>
            <a:ext cx="642229" cy="729136"/>
          </a:xfrm>
          <a:prstGeom prst="rect">
            <a:avLst/>
          </a:prstGeom>
        </p:spPr>
      </p:pic>
      <p:pic>
        <p:nvPicPr>
          <p:cNvPr id="25" name="圖片 24" descr="一張含有 文字, 螢幕擷取畫面, 軟體 的圖片&#10;&#10;自動產生的描述">
            <a:extLst>
              <a:ext uri="{FF2B5EF4-FFF2-40B4-BE49-F238E27FC236}">
                <a16:creationId xmlns:a16="http://schemas.microsoft.com/office/drawing/2014/main" id="{F94AB37C-53CB-4C42-9444-D54A08A3847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3121547" y="1988284"/>
            <a:ext cx="22558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2" name="圖片 31" descr="一張含有 文字, 螢幕擷取畫面, 作業系統, 電腦圖示 的圖片&#10;&#10;自動產生的描述">
            <a:extLst>
              <a:ext uri="{FF2B5EF4-FFF2-40B4-BE49-F238E27FC236}">
                <a16:creationId xmlns:a16="http://schemas.microsoft.com/office/drawing/2014/main" id="{12FD985C-8968-51FA-33C3-A01ADA4867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8064641" y="1971560"/>
            <a:ext cx="2255802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3" name="圖片 3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2696209-3906-497C-F0A0-304E1CF125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5593094" y="1988284"/>
            <a:ext cx="22558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4" name="object 9">
            <a:extLst>
              <a:ext uri="{FF2B5EF4-FFF2-40B4-BE49-F238E27FC236}">
                <a16:creationId xmlns:a16="http://schemas.microsoft.com/office/drawing/2014/main" id="{A580E6FB-3FDE-E901-2CC4-866906422F70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025614" y="2508817"/>
            <a:ext cx="642229" cy="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7585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96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11.0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小工具設定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1A13C1-C106-605A-1DEC-1BD44015ACC8}"/>
              </a:ext>
            </a:extLst>
          </p:cNvPr>
          <p:cNvSpPr txBox="1"/>
          <p:nvPr/>
        </p:nvSpPr>
        <p:spPr>
          <a:xfrm>
            <a:off x="3792427" y="840197"/>
            <a:ext cx="3108543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點選定位還是有問題，查看定位相關設定。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若使用者有問題亦可寫信至客服信箱。</a:t>
            </a:r>
          </a:p>
        </p:txBody>
      </p:sp>
      <p:pic>
        <p:nvPicPr>
          <p:cNvPr id="26" name="圖片 25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312D15D-0DE3-7217-05D4-55F17F5EA1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/>
          <a:stretch/>
        </p:blipFill>
        <p:spPr>
          <a:xfrm>
            <a:off x="4242013" y="2038127"/>
            <a:ext cx="2262035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7" name="圖片 26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56FF1B6A-31CF-3ED7-10D9-29BAE46871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2"/>
          <a:stretch/>
        </p:blipFill>
        <p:spPr>
          <a:xfrm>
            <a:off x="6710122" y="2038127"/>
            <a:ext cx="2262035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8" name="圖片 27" descr="一張含有 文字, 螢幕擷取畫面, 軟體, 字型 的圖片&#10;&#10;自動產生的描述">
            <a:extLst>
              <a:ext uri="{FF2B5EF4-FFF2-40B4-BE49-F238E27FC236}">
                <a16:creationId xmlns:a16="http://schemas.microsoft.com/office/drawing/2014/main" id="{AF6E424F-9198-D371-367A-28AE9A3044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3"/>
          <a:stretch/>
        </p:blipFill>
        <p:spPr>
          <a:xfrm>
            <a:off x="1769375" y="2038127"/>
            <a:ext cx="2262035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29" name="object 9">
            <a:extLst>
              <a:ext uri="{FF2B5EF4-FFF2-40B4-BE49-F238E27FC236}">
                <a16:creationId xmlns:a16="http://schemas.microsoft.com/office/drawing/2014/main" id="{096ED90A-8FB4-6576-A050-A7325C1920D3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793162" y="3416857"/>
            <a:ext cx="642229" cy="729136"/>
          </a:xfrm>
          <a:prstGeom prst="rect">
            <a:avLst/>
          </a:prstGeom>
        </p:spPr>
      </p:pic>
      <p:pic>
        <p:nvPicPr>
          <p:cNvPr id="30" name="object 9">
            <a:extLst>
              <a:ext uri="{FF2B5EF4-FFF2-40B4-BE49-F238E27FC236}">
                <a16:creationId xmlns:a16="http://schemas.microsoft.com/office/drawing/2014/main" id="{803C5E80-DBD0-3FBC-ADEF-B8A215BD9C09}"/>
              </a:ext>
            </a:extLst>
          </p:cNvPr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749362" y="6068827"/>
            <a:ext cx="642229" cy="72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75265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97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12.0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系統設定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1A13C1-C106-605A-1DEC-1BD44015ACC8}"/>
              </a:ext>
            </a:extLst>
          </p:cNvPr>
          <p:cNvSpPr txBox="1"/>
          <p:nvPr/>
        </p:nvSpPr>
        <p:spPr>
          <a:xfrm>
            <a:off x="3638538" y="840197"/>
            <a:ext cx="3416321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再點選系統設定，可切換中⽂、英⽂語⾔設定。</a:t>
            </a:r>
          </a:p>
        </p:txBody>
      </p:sp>
      <p:pic>
        <p:nvPicPr>
          <p:cNvPr id="2" name="圖片 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6FA8244-F9E6-D480-B267-1ABFCB488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42013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文字, 螢幕擷取畫面, 多媒體, 軟體 的圖片&#10;&#10;自動產生的描述">
            <a:extLst>
              <a:ext uri="{FF2B5EF4-FFF2-40B4-BE49-F238E27FC236}">
                <a16:creationId xmlns:a16="http://schemas.microsoft.com/office/drawing/2014/main" id="{11563F0F-3820-6B07-7A7C-373B9369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69375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606B050A-9477-D581-7F3C-69563F1A55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3777" y="2172451"/>
            <a:ext cx="642229" cy="729136"/>
          </a:xfrm>
          <a:prstGeom prst="rect">
            <a:avLst/>
          </a:prstGeom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AA2BD9EC-5CC3-C5E1-81D0-62545A8FE9C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85827" y="3261011"/>
            <a:ext cx="642229" cy="729136"/>
          </a:xfrm>
          <a:prstGeom prst="rect">
            <a:avLst/>
          </a:prstGeom>
        </p:spPr>
      </p:pic>
      <p:pic>
        <p:nvPicPr>
          <p:cNvPr id="11" name="圖片 10" descr="一張含有 文字, 螢幕擷取畫面, 陳列, 軟體 的圖片&#10;&#10;自動產生的描述">
            <a:extLst>
              <a:ext uri="{FF2B5EF4-FFF2-40B4-BE49-F238E27FC236}">
                <a16:creationId xmlns:a16="http://schemas.microsoft.com/office/drawing/2014/main" id="{C5504B07-16B6-0840-5161-30C7BCA91E1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/>
          <a:stretch/>
        </p:blipFill>
        <p:spPr>
          <a:xfrm>
            <a:off x="6710122" y="2038127"/>
            <a:ext cx="225269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5" name="圖片 14" descr="一張含有 文字, 螢幕擷取畫面, 軟體, 陳列 的圖片&#10;&#10;自動產生的描述">
            <a:extLst>
              <a:ext uri="{FF2B5EF4-FFF2-40B4-BE49-F238E27FC236}">
                <a16:creationId xmlns:a16="http://schemas.microsoft.com/office/drawing/2014/main" id="{0A58D144-D051-516F-B22F-D65126E301B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9" b="48926"/>
          <a:stretch/>
        </p:blipFill>
        <p:spPr>
          <a:xfrm>
            <a:off x="6712337" y="3360540"/>
            <a:ext cx="2252699" cy="2216427"/>
          </a:xfrm>
          <a:prstGeom prst="rect">
            <a:avLst/>
          </a:prstGeom>
        </p:spPr>
      </p:pic>
      <p:cxnSp>
        <p:nvCxnSpPr>
          <p:cNvPr id="18" name="直線單箭頭接點 17">
            <a:extLst>
              <a:ext uri="{FF2B5EF4-FFF2-40B4-BE49-F238E27FC236}">
                <a16:creationId xmlns:a16="http://schemas.microsoft.com/office/drawing/2014/main" id="{AE5F434C-E36E-5D3C-18A0-0AED3057CA56}"/>
              </a:ext>
            </a:extLst>
          </p:cNvPr>
          <p:cNvCxnSpPr/>
          <p:nvPr/>
        </p:nvCxnSpPr>
        <p:spPr>
          <a:xfrm>
            <a:off x="7836471" y="2753139"/>
            <a:ext cx="0" cy="586409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093298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98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13.0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系統說明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1A13C1-C106-605A-1DEC-1BD44015ACC8}"/>
              </a:ext>
            </a:extLst>
          </p:cNvPr>
          <p:cNvSpPr txBox="1"/>
          <p:nvPr/>
        </p:nvSpPr>
        <p:spPr>
          <a:xfrm>
            <a:off x="3484653" y="840197"/>
            <a:ext cx="3724096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再點選系統說明，可左右滑移查看不同系統說明⾴。</a:t>
            </a:r>
          </a:p>
        </p:txBody>
      </p:sp>
      <p:pic>
        <p:nvPicPr>
          <p:cNvPr id="2" name="圖片 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6FA8244-F9E6-D480-B267-1ABFCB488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42013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文字, 螢幕擷取畫面, 多媒體, 軟體 的圖片&#10;&#10;自動產生的描述">
            <a:extLst>
              <a:ext uri="{FF2B5EF4-FFF2-40B4-BE49-F238E27FC236}">
                <a16:creationId xmlns:a16="http://schemas.microsoft.com/office/drawing/2014/main" id="{11563F0F-3820-6B07-7A7C-373B9369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69375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606B050A-9477-D581-7F3C-69563F1A55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3777" y="2172451"/>
            <a:ext cx="642229" cy="729136"/>
          </a:xfrm>
          <a:prstGeom prst="rect">
            <a:avLst/>
          </a:prstGeom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AA2BD9EC-5CC3-C5E1-81D0-62545A8FE9C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95766" y="3529367"/>
            <a:ext cx="642229" cy="729136"/>
          </a:xfrm>
          <a:prstGeom prst="rect">
            <a:avLst/>
          </a:prstGeom>
        </p:spPr>
      </p:pic>
      <p:pic>
        <p:nvPicPr>
          <p:cNvPr id="9" name="圖片 8" descr="一張含有 文字, 螢幕擷取畫面, 字型, 軟體 的圖片&#10;&#10;自動產生的描述">
            <a:extLst>
              <a:ext uri="{FF2B5EF4-FFF2-40B4-BE49-F238E27FC236}">
                <a16:creationId xmlns:a16="http://schemas.microsoft.com/office/drawing/2014/main" id="{8B64CE9F-EC6F-100F-358E-E43464A5B01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05"/>
          <a:stretch/>
        </p:blipFill>
        <p:spPr>
          <a:xfrm>
            <a:off x="6710122" y="2038127"/>
            <a:ext cx="2246519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7290517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7">
            <a:extLst>
              <a:ext uri="{FF2B5EF4-FFF2-40B4-BE49-F238E27FC236}">
                <a16:creationId xmlns:a16="http://schemas.microsoft.com/office/drawing/2014/main" id="{30F14994-F040-394C-6B2E-CB778C81640A}"/>
              </a:ext>
            </a:extLst>
          </p:cNvPr>
          <p:cNvSpPr txBox="1">
            <a:spLocks/>
          </p:cNvSpPr>
          <p:nvPr/>
        </p:nvSpPr>
        <p:spPr>
          <a:xfrm>
            <a:off x="5232527" y="6848201"/>
            <a:ext cx="228600" cy="17953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100">
              <a:lnSpc>
                <a:spcPts val="1410"/>
              </a:lnSpc>
            </a:pPr>
            <a:fld id="{81D60167-4931-47E6-BA6A-407CBD079E47}" type="slidenum">
              <a:rPr lang="en-US" altLang="zh-TW" sz="1200" smtClean="0">
                <a:latin typeface="Times New Roman" panose="02020603050405020304" pitchFamily="18" charset="0"/>
                <a:ea typeface="微軟正黑體" panose="020B0604030504040204" pitchFamily="34" charset="-120"/>
              </a:rPr>
              <a:pPr marL="38100">
                <a:lnSpc>
                  <a:spcPts val="1410"/>
                </a:lnSpc>
              </a:pPr>
              <a:t>99</a:t>
            </a:fld>
            <a:endParaRPr lang="en-US" altLang="zh-TW" sz="1200" dirty="0">
              <a:latin typeface="Times New Roman" panose="02020603050405020304" pitchFamily="18" charset="0"/>
              <a:ea typeface="微軟正黑體" panose="020B0604030504040204" pitchFamily="34" charset="-120"/>
            </a:endParaRPr>
          </a:p>
        </p:txBody>
      </p:sp>
      <p:sp>
        <p:nvSpPr>
          <p:cNvPr id="4" name="標題 3">
            <a:extLst>
              <a:ext uri="{FF2B5EF4-FFF2-40B4-BE49-F238E27FC236}">
                <a16:creationId xmlns:a16="http://schemas.microsoft.com/office/drawing/2014/main" id="{DE2E58E2-45CD-934D-3440-288437DF1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8513" y="444097"/>
            <a:ext cx="2376371" cy="396100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altLang="zh-TW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14.0</a:t>
            </a:r>
            <a:r>
              <a:rPr lang="zh-TW" altLang="en-US" sz="1800" b="1" dirty="0">
                <a:solidFill>
                  <a:srgbClr val="464853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 系統公告</a:t>
            </a:r>
          </a:p>
        </p:txBody>
      </p:sp>
      <p:sp>
        <p:nvSpPr>
          <p:cNvPr id="12" name="文字方塊 11">
            <a:extLst>
              <a:ext uri="{FF2B5EF4-FFF2-40B4-BE49-F238E27FC236}">
                <a16:creationId xmlns:a16="http://schemas.microsoft.com/office/drawing/2014/main" id="{991A13C1-C106-605A-1DEC-1BD44015ACC8}"/>
              </a:ext>
            </a:extLst>
          </p:cNvPr>
          <p:cNvSpPr txBox="1"/>
          <p:nvPr/>
        </p:nvSpPr>
        <p:spPr>
          <a:xfrm>
            <a:off x="3715485" y="840197"/>
            <a:ext cx="3262432" cy="9361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點選⾸⾴左上⽅設定圖示，進⼊</a:t>
            </a:r>
            <a:r>
              <a:rPr lang="en-US" altLang="zh-TW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menu </a:t>
            </a: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選單。</a:t>
            </a:r>
          </a:p>
          <a:p>
            <a:pPr algn="ctr">
              <a:lnSpc>
                <a:spcPct val="250000"/>
              </a:lnSpc>
            </a:pPr>
            <a:r>
              <a:rPr lang="zh-TW" altLang="en-US" sz="1200" dirty="0">
                <a:solidFill>
                  <a:srgbClr val="5A5A66"/>
                </a:solidFill>
                <a:latin typeface="Times New Roman" panose="02020603050405020304" pitchFamily="18" charset="0"/>
                <a:ea typeface="微軟正黑體" panose="020B0604030504040204" pitchFamily="34" charset="-120"/>
              </a:rPr>
              <a:t>再點選系統公告，可查看不定期的公告資訊。</a:t>
            </a:r>
          </a:p>
        </p:txBody>
      </p:sp>
      <p:pic>
        <p:nvPicPr>
          <p:cNvPr id="2" name="圖片 1" descr="一張含有 文字, 螢幕擷取畫面, 軟體, 作業系統 的圖片&#10;&#10;自動產生的描述">
            <a:extLst>
              <a:ext uri="{FF2B5EF4-FFF2-40B4-BE49-F238E27FC236}">
                <a16:creationId xmlns:a16="http://schemas.microsoft.com/office/drawing/2014/main" id="{66FA8244-F9E6-D480-B267-1ABFCB4888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4242013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3" name="圖片 2" descr="一張含有 文字, 螢幕擷取畫面, 多媒體, 軟體 的圖片&#10;&#10;自動產生的描述">
            <a:extLst>
              <a:ext uri="{FF2B5EF4-FFF2-40B4-BE49-F238E27FC236}">
                <a16:creationId xmlns:a16="http://schemas.microsoft.com/office/drawing/2014/main" id="{11563F0F-3820-6B07-7A7C-373B936992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60"/>
          <a:stretch/>
        </p:blipFill>
        <p:spPr>
          <a:xfrm>
            <a:off x="1769375" y="2038127"/>
            <a:ext cx="2257228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object 9">
            <a:extLst>
              <a:ext uri="{FF2B5EF4-FFF2-40B4-BE49-F238E27FC236}">
                <a16:creationId xmlns:a16="http://schemas.microsoft.com/office/drawing/2014/main" id="{606B050A-9477-D581-7F3C-69563F1A5556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853777" y="2172451"/>
            <a:ext cx="642229" cy="729136"/>
          </a:xfrm>
          <a:prstGeom prst="rect">
            <a:avLst/>
          </a:prstGeom>
        </p:spPr>
      </p:pic>
      <p:pic>
        <p:nvPicPr>
          <p:cNvPr id="6" name="object 9">
            <a:extLst>
              <a:ext uri="{FF2B5EF4-FFF2-40B4-BE49-F238E27FC236}">
                <a16:creationId xmlns:a16="http://schemas.microsoft.com/office/drawing/2014/main" id="{AA2BD9EC-5CC3-C5E1-81D0-62545A8FE9C1}"/>
              </a:ext>
            </a:extLst>
          </p:cNvPr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75888" y="3791364"/>
            <a:ext cx="642229" cy="729136"/>
          </a:xfrm>
          <a:prstGeom prst="rect">
            <a:avLst/>
          </a:prstGeom>
        </p:spPr>
      </p:pic>
      <p:pic>
        <p:nvPicPr>
          <p:cNvPr id="10" name="圖片 9" descr="一張含有 文字, 螢幕擷取畫面, 字型 的圖片&#10;&#10;自動產生的描述">
            <a:extLst>
              <a:ext uri="{FF2B5EF4-FFF2-40B4-BE49-F238E27FC236}">
                <a16:creationId xmlns:a16="http://schemas.microsoft.com/office/drawing/2014/main" id="{E96DBE86-2520-C5AF-CED4-69E0B9B1C6C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00"/>
          <a:stretch/>
        </p:blipFill>
        <p:spPr>
          <a:xfrm>
            <a:off x="6710122" y="2038127"/>
            <a:ext cx="2255803" cy="4543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60498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自訂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464853"/>
      </a:hlink>
      <a:folHlink>
        <a:srgbClr val="464853"/>
      </a:folHlink>
    </a:clrScheme>
    <a:fontScheme name="Office 佈景主題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 2013 - 2022</Template>
  <TotalTime>1931</TotalTime>
  <Words>4270</Words>
  <Application>Microsoft Office PowerPoint</Application>
  <PresentationFormat>自訂</PresentationFormat>
  <Paragraphs>419</Paragraphs>
  <Slides>100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100</vt:i4>
      </vt:variant>
    </vt:vector>
  </HeadingPairs>
  <TitlesOfParts>
    <vt:vector size="106" baseType="lpstr">
      <vt:lpstr>Microsoft JhengHei</vt:lpstr>
      <vt:lpstr>Arial</vt:lpstr>
      <vt:lpstr>Calibri</vt:lpstr>
      <vt:lpstr>Calibri Light</vt:lpstr>
      <vt:lpstr>Times New Roman</vt:lpstr>
      <vt:lpstr>Office 佈景主題</vt:lpstr>
      <vt:lpstr>PowerPoint 簡報</vt:lpstr>
      <vt:lpstr>PowerPoint 簡報</vt:lpstr>
      <vt:lpstr>PowerPoint 簡報</vt:lpstr>
      <vt:lpstr>1.0 下載 APP</vt:lpstr>
      <vt:lpstr>1.0 下載 APP</vt:lpstr>
      <vt:lpstr>2.0 設定APP</vt:lpstr>
      <vt:lpstr>2.0 設定APP</vt:lpstr>
      <vt:lpstr>3.0 首頁</vt:lpstr>
      <vt:lpstr>3.2 首頁-右側欄位功能</vt:lpstr>
      <vt:lpstr>3.3 首頁-畫面分享</vt:lpstr>
      <vt:lpstr>3.4 首頁-空氣品質</vt:lpstr>
      <vt:lpstr>3.4 首頁-空氣品質</vt:lpstr>
      <vt:lpstr>3.4 首頁-空氣品質</vt:lpstr>
      <vt:lpstr>3.5 首頁-行動建議</vt:lpstr>
      <vt:lpstr>3.6 首頁-CEMS 煙道監測</vt:lpstr>
      <vt:lpstr>3.6 首頁-CEMS 煙道監測</vt:lpstr>
      <vt:lpstr>3.6 首頁-CEMS 煙道監測</vt:lpstr>
      <vt:lpstr>3.6 首頁-CEMS 煙道監測</vt:lpstr>
      <vt:lpstr>3.7 首頁-河川汙染指標、紫外線指數及天氣</vt:lpstr>
      <vt:lpstr>4.0 地圖顯示</vt:lpstr>
      <vt:lpstr>4.1 地圖顯示-國家級空品測站</vt:lpstr>
      <vt:lpstr>4.1 地圖顯示-國家級空品測站</vt:lpstr>
      <vt:lpstr>4.1 地圖顯示-國家級空品測站</vt:lpstr>
      <vt:lpstr>4.2地圖顯示-煙道連續監測系統</vt:lpstr>
      <vt:lpstr>4.2 地圖顯示-煙道連續監測系統</vt:lpstr>
      <vt:lpstr>4.2 地圖顯示-煙道連續監測系統</vt:lpstr>
      <vt:lpstr>4.2 地圖顯示-煙道連續監測系統</vt:lpstr>
      <vt:lpstr>4.2 地圖顯示-煙道連續監測系統</vt:lpstr>
      <vt:lpstr>4.3 地圖顯示-環保餐廳</vt:lpstr>
      <vt:lpstr>4.3 地圖顯示-環保餐廳</vt:lpstr>
      <vt:lpstr>4.3 地圖顯示-環保餐廳</vt:lpstr>
      <vt:lpstr>4.3 地圖顯示-環保餐廳</vt:lpstr>
      <vt:lpstr>4.3 地圖顯示-環保餐廳</vt:lpstr>
      <vt:lpstr>4.4 地圖顯示-環保標章旅館</vt:lpstr>
      <vt:lpstr>4.4 地圖顯示-環保標章旅館</vt:lpstr>
      <vt:lpstr>4.4 地圖顯示-環保標章旅館</vt:lpstr>
      <vt:lpstr>4.4 地圖顯示-環保標章旅館</vt:lpstr>
      <vt:lpstr>4.4 地圖顯示-環保標章旅館</vt:lpstr>
      <vt:lpstr>4.5 地圖顯示-公共廁所</vt:lpstr>
      <vt:lpstr>4.5 地圖顯示-公共廁所</vt:lpstr>
      <vt:lpstr>4.5 地圖顯示-公共廁所</vt:lpstr>
      <vt:lpstr>4.5 地圖顯示-公共廁所</vt:lpstr>
      <vt:lpstr>4.5 地圖顯示-公共廁所</vt:lpstr>
      <vt:lpstr>4.6 地圖顯示-機車排氣定檢站</vt:lpstr>
      <vt:lpstr>4.6 地圖顯示-機車排氣定檢站</vt:lpstr>
      <vt:lpstr>4.6 地圖顯示-機車排氣定檢站</vt:lpstr>
      <vt:lpstr>4.6 地圖顯示-機車排氣定檢站</vt:lpstr>
      <vt:lpstr>4.6 地圖顯示-機車排氣定檢站</vt:lpstr>
      <vt:lpstr>4.6 地圖顯示-機車排氣定檢站</vt:lpstr>
      <vt:lpstr>4.6 地圖顯示-機車排氣定檢站</vt:lpstr>
      <vt:lpstr>4.7 地圖顯示-飲水機</vt:lpstr>
      <vt:lpstr>4.7 地圖顯示-飲水機</vt:lpstr>
      <vt:lpstr>4.7 地圖顯示-飲水機</vt:lpstr>
      <vt:lpstr>4.7 地圖顯示-飲水機</vt:lpstr>
      <vt:lpstr>4.8 地圖顯示-循環容器盛裝餐點業者</vt:lpstr>
      <vt:lpstr>4.8 地圖顯示-循環容器盛裝餐點業者</vt:lpstr>
      <vt:lpstr>4.8 地圖顯示-循環容器盛裝餐點業者</vt:lpstr>
      <vt:lpstr>4.8 地圖顯示-循環容器盛裝餐點業者</vt:lpstr>
      <vt:lpstr>4.9 地圖顯示-循環杯借用服務門市</vt:lpstr>
      <vt:lpstr>4.9 地圖顯示-循環杯借用服務門市</vt:lpstr>
      <vt:lpstr>4.9 地圖顯示-循環杯借用服務門市</vt:lpstr>
      <vt:lpstr>4.9 地圖顯示-循環杯借用服務門市</vt:lpstr>
      <vt:lpstr>4.9 地圖顯示-循環杯借用服務門市</vt:lpstr>
      <vt:lpstr>5.0 列表顯示</vt:lpstr>
      <vt:lpstr>5.0 列表顯示</vt:lpstr>
      <vt:lpstr>5.0 列表顯示</vt:lpstr>
      <vt:lpstr>5.0 列表顯示</vt:lpstr>
      <vt:lpstr>6.0 重要訊息</vt:lpstr>
      <vt:lpstr>6.0 重要訊息</vt:lpstr>
      <vt:lpstr>7.0 空品心情</vt:lpstr>
      <vt:lpstr>7.0 空品心情</vt:lpstr>
      <vt:lpstr>7.0 空品心情</vt:lpstr>
      <vt:lpstr>7.0 空品心情</vt:lpstr>
      <vt:lpstr>7.0 空品心情</vt:lpstr>
      <vt:lpstr>7.0 空品心情</vt:lpstr>
      <vt:lpstr>7.0 空品心情</vt:lpstr>
      <vt:lpstr>8.0 登入</vt:lpstr>
      <vt:lpstr>8.0 登入-Facebook 帳號</vt:lpstr>
      <vt:lpstr>8.0 登入-Google 帳號</vt:lpstr>
      <vt:lpstr>8.0 登入-TW FidO帳號</vt:lpstr>
      <vt:lpstr>8.0 登入-登出</vt:lpstr>
      <vt:lpstr>9.0 警示設定</vt:lpstr>
      <vt:lpstr>9.0 警示設定</vt:lpstr>
      <vt:lpstr>9.0 警示設定</vt:lpstr>
      <vt:lpstr>9.0 警示設定</vt:lpstr>
      <vt:lpstr>9.0 警示設定</vt:lpstr>
      <vt:lpstr>10.0 常用位置設定</vt:lpstr>
      <vt:lpstr>10.0 常用位置設定</vt:lpstr>
      <vt:lpstr>10.0 常用位置設定</vt:lpstr>
      <vt:lpstr>10.0 常用位置設定</vt:lpstr>
      <vt:lpstr>10.0 常用位置設定</vt:lpstr>
      <vt:lpstr>11.0 小工具設定</vt:lpstr>
      <vt:lpstr>11.0 小工具設定</vt:lpstr>
      <vt:lpstr>11.0 小工具設定</vt:lpstr>
      <vt:lpstr>11.0 小工具設定</vt:lpstr>
      <vt:lpstr>11.0 小工具設定</vt:lpstr>
      <vt:lpstr>12.0 系統設定</vt:lpstr>
      <vt:lpstr>13.0 系統說明</vt:lpstr>
      <vt:lpstr>14.0 系統公告</vt:lpstr>
      <vt:lpstr>15.0 關於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Office 1</dc:creator>
  <cp:lastModifiedBy>Office 1</cp:lastModifiedBy>
  <cp:revision>89</cp:revision>
  <dcterms:created xsi:type="dcterms:W3CDTF">2023-08-25T06:37:52Z</dcterms:created>
  <dcterms:modified xsi:type="dcterms:W3CDTF">2023-08-29T06:40:36Z</dcterms:modified>
</cp:coreProperties>
</file>